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9" r:id="rId4"/>
  </p:sldMasterIdLst>
  <p:sldIdLst>
    <p:sldId id="256" r:id="rId5"/>
    <p:sldId id="257" r:id="rId6"/>
    <p:sldId id="259" r:id="rId7"/>
    <p:sldId id="260" r:id="rId8"/>
    <p:sldId id="261" r:id="rId9"/>
    <p:sldId id="258" r:id="rId10"/>
    <p:sldId id="262" r:id="rId11"/>
    <p:sldId id="263" r:id="rId12"/>
    <p:sldId id="264" r:id="rId13"/>
    <p:sldId id="265" r:id="rId14"/>
    <p:sldId id="266" r:id="rId15"/>
    <p:sldId id="267" r:id="rId16"/>
    <p:sldId id="269" r:id="rId17"/>
    <p:sldId id="268"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2" d="100"/>
          <a:sy n="72" d="100"/>
        </p:scale>
        <p:origin x="66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1" i="0" u="none" strike="noStrike" kern="1200" cap="all" spc="150" baseline="0">
                <a:solidFill>
                  <a:schemeClr val="tx1">
                    <a:lumMod val="50000"/>
                    <a:lumOff val="50000"/>
                  </a:schemeClr>
                </a:solidFill>
                <a:latin typeface="+mn-lt"/>
                <a:ea typeface="+mn-ea"/>
                <a:cs typeface="+mn-cs"/>
              </a:defRPr>
            </a:pPr>
            <a:r>
              <a:rPr lang="en-GB" sz="1600" b="1"/>
              <a:t>Pupil</a:t>
            </a:r>
            <a:r>
              <a:rPr lang="en-GB" sz="1600" b="1" baseline="0"/>
              <a:t> Numbers September 2023</a:t>
            </a:r>
            <a:endParaRPr lang="en-GB" sz="1600" b="1"/>
          </a:p>
        </c:rich>
      </c:tx>
      <c:overlay val="0"/>
      <c:spPr>
        <a:noFill/>
        <a:ln>
          <a:noFill/>
        </a:ln>
        <a:effectLst/>
      </c:spPr>
      <c:txPr>
        <a:bodyPr rot="0" spcFirstLastPara="1" vertOverflow="ellipsis" vert="horz" wrap="square" anchor="ctr" anchorCtr="1"/>
        <a:lstStyle/>
        <a:p>
          <a:pPr>
            <a:defRPr sz="1600" b="1" i="0" u="none" strike="noStrike" kern="1200" cap="all" spc="150" baseline="0">
              <a:solidFill>
                <a:schemeClr val="tx1">
                  <a:lumMod val="50000"/>
                  <a:lumOff val="50000"/>
                </a:schemeClr>
              </a:solidFill>
              <a:latin typeface="+mn-lt"/>
              <a:ea typeface="+mn-ea"/>
              <a:cs typeface="+mn-cs"/>
            </a:defRPr>
          </a:pPr>
          <a:endParaRPr lang="en-US"/>
        </a:p>
      </c:txPr>
    </c:title>
    <c:autoTitleDeleted val="0"/>
    <c:plotArea>
      <c:layout/>
      <c:barChart>
        <c:barDir val="col"/>
        <c:grouping val="clustered"/>
        <c:varyColors val="0"/>
        <c:ser>
          <c:idx val="0"/>
          <c:order val="0"/>
          <c:spPr>
            <a:pattFill prst="narHorz">
              <a:fgClr>
                <a:schemeClr val="accent1"/>
              </a:fgClr>
              <a:bgClr>
                <a:schemeClr val="accent1">
                  <a:lumMod val="20000"/>
                  <a:lumOff val="80000"/>
                </a:schemeClr>
              </a:bgClr>
            </a:pattFill>
            <a:ln>
              <a:noFill/>
            </a:ln>
            <a:effectLst>
              <a:innerShdw blurRad="114300">
                <a:schemeClr val="accent1"/>
              </a:inn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2000" b="1"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Sheet1!$B$3:$B$12</c:f>
              <c:strCache>
                <c:ptCount val="10"/>
                <c:pt idx="0">
                  <c:v>Sep-23</c:v>
                </c:pt>
                <c:pt idx="2">
                  <c:v>NU</c:v>
                </c:pt>
                <c:pt idx="3">
                  <c:v>Rec</c:v>
                </c:pt>
                <c:pt idx="4">
                  <c:v>Y1</c:v>
                </c:pt>
                <c:pt idx="5">
                  <c:v>Y2</c:v>
                </c:pt>
                <c:pt idx="6">
                  <c:v>Y3</c:v>
                </c:pt>
                <c:pt idx="7">
                  <c:v>Y4</c:v>
                </c:pt>
                <c:pt idx="8">
                  <c:v>Y5</c:v>
                </c:pt>
                <c:pt idx="9">
                  <c:v>Y6</c:v>
                </c:pt>
              </c:strCache>
            </c:strRef>
          </c:cat>
          <c:val>
            <c:numRef>
              <c:f>Sheet1!$C$3:$C$12</c:f>
              <c:numCache>
                <c:formatCode>General</c:formatCode>
                <c:ptCount val="10"/>
                <c:pt idx="2">
                  <c:v>33</c:v>
                </c:pt>
                <c:pt idx="3">
                  <c:v>24</c:v>
                </c:pt>
                <c:pt idx="4">
                  <c:v>29</c:v>
                </c:pt>
                <c:pt idx="5">
                  <c:v>34</c:v>
                </c:pt>
                <c:pt idx="6">
                  <c:v>35</c:v>
                </c:pt>
                <c:pt idx="7">
                  <c:v>29</c:v>
                </c:pt>
                <c:pt idx="8">
                  <c:v>31</c:v>
                </c:pt>
                <c:pt idx="9">
                  <c:v>41</c:v>
                </c:pt>
              </c:numCache>
            </c:numRef>
          </c:val>
          <c:extLst>
            <c:ext xmlns:c16="http://schemas.microsoft.com/office/drawing/2014/chart" uri="{C3380CC4-5D6E-409C-BE32-E72D297353CC}">
              <c16:uniqueId val="{00000000-942F-458B-9E2D-E8982BBEF875}"/>
            </c:ext>
          </c:extLst>
        </c:ser>
        <c:dLbls>
          <c:dLblPos val="outEnd"/>
          <c:showLegendKey val="0"/>
          <c:showVal val="1"/>
          <c:showCatName val="0"/>
          <c:showSerName val="0"/>
          <c:showPercent val="0"/>
          <c:showBubbleSize val="0"/>
        </c:dLbls>
        <c:gapWidth val="164"/>
        <c:overlap val="-22"/>
        <c:axId val="1521199455"/>
        <c:axId val="1521196095"/>
      </c:barChart>
      <c:catAx>
        <c:axId val="1521199455"/>
        <c:scaling>
          <c:orientation val="minMax"/>
        </c:scaling>
        <c:delete val="0"/>
        <c:axPos val="b"/>
        <c:numFmt formatCode="General" sourceLinked="1"/>
        <c:majorTickMark val="none"/>
        <c:minorTickMark val="none"/>
        <c:tickLblPos val="nextTo"/>
        <c:spPr>
          <a:noFill/>
          <a:ln w="19050"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521196095"/>
        <c:crosses val="autoZero"/>
        <c:auto val="1"/>
        <c:lblAlgn val="ctr"/>
        <c:lblOffset val="100"/>
        <c:noMultiLvlLbl val="0"/>
      </c:catAx>
      <c:valAx>
        <c:axId val="1521196095"/>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521199455"/>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3">
  <cs:axisTitle>
    <cs:lnRef idx="0"/>
    <cs:fillRef idx="0"/>
    <cs:effectRef idx="0"/>
    <cs:fontRef idx="minor">
      <a:schemeClr val="tx1">
        <a:lumMod val="65000"/>
        <a:lumOff val="35000"/>
      </a:schemeClr>
    </cs:fontRef>
    <cs:defRPr sz="900" b="1" kern="1200"/>
  </cs:axisTitle>
  <cs:categoryAxis>
    <cs:lnRef idx="0"/>
    <cs:fillRef idx="0"/>
    <cs:effectRef idx="0"/>
    <cs:fontRef idx="minor">
      <a:schemeClr val="tx1">
        <a:lumMod val="65000"/>
        <a:lumOff val="35000"/>
      </a:schemeClr>
    </cs:fontRef>
    <cs:spPr>
      <a:ln w="19050"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styleClr val="auto"/>
    </cs:effectRef>
    <cs:fontRef idx="minor">
      <a:schemeClr val="dk1"/>
    </cs:fontRef>
    <cs:spPr>
      <a:pattFill prst="narHorz">
        <a:fgClr>
          <a:schemeClr val="phClr"/>
        </a:fgClr>
        <a:bgClr>
          <a:schemeClr val="phClr">
            <a:lumMod val="20000"/>
            <a:lumOff val="80000"/>
          </a:schemeClr>
        </a:bgClr>
      </a:pattFill>
      <a:effectLst>
        <a:innerShdw blurRad="114300">
          <a:schemeClr val="phClr"/>
        </a:innerShdw>
      </a:effectLst>
    </cs:spPr>
  </cs:dataPoint>
  <cs:dataPoint3D>
    <cs:lnRef idx="0"/>
    <cs:fillRef idx="0">
      <cs:styleClr val="auto"/>
    </cs:fillRef>
    <cs:effectRef idx="0"/>
    <cs:fontRef idx="minor">
      <a:schemeClr val="dk1"/>
    </cs:fontRef>
    <cs:spPr>
      <a:pattFill prst="narHorz">
        <a:fgClr>
          <a:schemeClr val="phClr"/>
        </a:fgClr>
        <a:bgClr>
          <a:schemeClr val="phClr">
            <a:lumMod val="20000"/>
            <a:lumOff val="80000"/>
          </a:schemeClr>
        </a:bgClr>
      </a:pattFill>
      <a:effectLst>
        <a:innerShdw blurRad="114300">
          <a:schemeClr val="phClr"/>
        </a:innerShdw>
      </a:effectLst>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tx1">
            <a:lumMod val="50000"/>
            <a:lumOff val="50000"/>
          </a:schemeClr>
        </a:solidFill>
      </a:ln>
    </cs:spPr>
  </cs:downBar>
  <cs:dropLine>
    <cs:lnRef idx="0"/>
    <cs:fillRef idx="0"/>
    <cs:effectRef idx="0"/>
    <cs:fontRef idx="minor">
      <a:schemeClr val="dk1"/>
    </cs:fontRef>
    <cs:spPr>
      <a:ln w="9525">
        <a:solidFill>
          <a:schemeClr val="tx1">
            <a:lumMod val="35000"/>
            <a:lumOff val="65000"/>
          </a:schemeClr>
        </a:solidFill>
        <a:round/>
      </a:ln>
    </cs:spPr>
  </cs:dropLine>
  <cs:errorBar>
    <cs:lnRef idx="0"/>
    <cs:fillRef idx="0"/>
    <cs:effectRef idx="0"/>
    <cs:fontRef idx="minor">
      <a:schemeClr val="dk1"/>
    </cs:fontRef>
    <cs:spPr>
      <a:ln w="9525">
        <a:solidFill>
          <a:schemeClr val="tx1">
            <a:lumMod val="50000"/>
            <a:lumOff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a:solidFill>
          <a:schemeClr val="tx1">
            <a:lumMod val="15000"/>
            <a:lumOff val="85000"/>
          </a:schemeClr>
        </a:solidFill>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35000"/>
            <a:lumOff val="65000"/>
          </a:schemeClr>
        </a:solidFill>
        <a:round/>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50000"/>
        <a:lumOff val="50000"/>
      </a:schemeClr>
    </cs:fontRef>
    <cs:defRPr sz="1800" b="1" kern="1200" cap="all" spc="15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dk1"/>
    </cs:fontRef>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EB8136-4330-4480-80D9-0F6FD970617C}"/>
              </a:ext>
            </a:extLst>
          </p:cNvPr>
          <p:cNvSpPr>
            <a:spLocks noGrp="1"/>
          </p:cNvSpPr>
          <p:nvPr>
            <p:ph type="ctrTitle"/>
          </p:nvPr>
        </p:nvSpPr>
        <p:spPr>
          <a:xfrm>
            <a:off x="576072" y="1124712"/>
            <a:ext cx="11036808" cy="3172968"/>
          </a:xfrm>
        </p:spPr>
        <p:txBody>
          <a:bodyPr anchor="b">
            <a:normAutofit/>
          </a:bodyPr>
          <a:lstStyle>
            <a:lvl1pPr algn="l">
              <a:defRPr sz="8000"/>
            </a:lvl1pPr>
          </a:lstStyle>
          <a:p>
            <a:r>
              <a:rPr lang="en-US" dirty="0"/>
              <a:t>Click to edit Master title style</a:t>
            </a:r>
          </a:p>
        </p:txBody>
      </p:sp>
      <p:sp>
        <p:nvSpPr>
          <p:cNvPr id="3" name="Subtitle 2">
            <a:extLst>
              <a:ext uri="{FF2B5EF4-FFF2-40B4-BE49-F238E27FC236}">
                <a16:creationId xmlns:a16="http://schemas.microsoft.com/office/drawing/2014/main" id="{566E5739-DD96-45FB-B609-3E3447A52FED}"/>
              </a:ext>
            </a:extLst>
          </p:cNvPr>
          <p:cNvSpPr>
            <a:spLocks noGrp="1"/>
          </p:cNvSpPr>
          <p:nvPr>
            <p:ph type="subTitle" idx="1"/>
          </p:nvPr>
        </p:nvSpPr>
        <p:spPr>
          <a:xfrm>
            <a:off x="576072" y="4727448"/>
            <a:ext cx="11036808" cy="1481328"/>
          </a:xfrm>
        </p:spPr>
        <p:txBody>
          <a:bodyPr>
            <a:normAutofit/>
          </a:bodyPr>
          <a:lstStyle>
            <a:lvl1pPr marL="0" indent="0" algn="l">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1B9FF558-51F9-42A2-9944-DBE23DA8B224}"/>
              </a:ext>
            </a:extLst>
          </p:cNvPr>
          <p:cNvSpPr>
            <a:spLocks noGrp="1"/>
          </p:cNvSpPr>
          <p:nvPr>
            <p:ph type="dt" sz="half" idx="10"/>
          </p:nvPr>
        </p:nvSpPr>
        <p:spPr>
          <a:xfrm>
            <a:off x="576072" y="6356350"/>
            <a:ext cx="2743200" cy="365125"/>
          </a:xfrm>
        </p:spPr>
        <p:txBody>
          <a:bodyPr/>
          <a:lstStyle/>
          <a:p>
            <a:fld id="{02AC24A9-CCB6-4F8D-B8DB-C2F3692CFA5A}" type="datetimeFigureOut">
              <a:rPr lang="en-US" smtClean="0"/>
              <a:t>7/19/2023</a:t>
            </a:fld>
            <a:endParaRPr lang="en-US" dirty="0"/>
          </a:p>
        </p:txBody>
      </p:sp>
      <p:sp>
        <p:nvSpPr>
          <p:cNvPr id="5" name="Footer Placeholder 4">
            <a:extLst>
              <a:ext uri="{FF2B5EF4-FFF2-40B4-BE49-F238E27FC236}">
                <a16:creationId xmlns:a16="http://schemas.microsoft.com/office/drawing/2014/main" id="{8B8C0E86-A7F7-4BDC-A637-254E5252DED5}"/>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C3D10ADE-E9DA-4E57-BF57-1CCB65219839}"/>
              </a:ext>
            </a:extLst>
          </p:cNvPr>
          <p:cNvSpPr>
            <a:spLocks noGrp="1"/>
          </p:cNvSpPr>
          <p:nvPr>
            <p:ph type="sldNum" sz="quarter" idx="12"/>
          </p:nvPr>
        </p:nvSpPr>
        <p:spPr>
          <a:xfrm>
            <a:off x="8869680" y="6356350"/>
            <a:ext cx="2743200" cy="365125"/>
          </a:xfrm>
        </p:spPr>
        <p:txBody>
          <a:bodyPr/>
          <a:lstStyle/>
          <a:p>
            <a:fld id="{B2DC25EE-239B-4C5F-AAD1-255A7D5F1EE2}" type="slidenum">
              <a:rPr lang="en-US" smtClean="0"/>
              <a:t>‹#›</a:t>
            </a:fld>
            <a:endParaRPr lang="en-US" dirty="0"/>
          </a:p>
        </p:txBody>
      </p:sp>
      <p:sp>
        <p:nvSpPr>
          <p:cNvPr id="8" name="Rectangle 7">
            <a:extLst>
              <a:ext uri="{FF2B5EF4-FFF2-40B4-BE49-F238E27FC236}">
                <a16:creationId xmlns:a16="http://schemas.microsoft.com/office/drawing/2014/main" id="{8D06CE56-3881-4ADA-8CEF-D18B02C242A3}"/>
              </a:ext>
            </a:extLst>
          </p:cNvPr>
          <p:cNvSpPr/>
          <p:nvPr/>
        </p:nvSpPr>
        <p:spPr>
          <a:xfrm rot="5400000">
            <a:off x="857544"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79F3C543-62EC-4433-9C93-A2CD8764E9B4}"/>
              </a:ext>
            </a:extLst>
          </p:cNvPr>
          <p:cNvSpPr/>
          <p:nvPr/>
        </p:nvSpPr>
        <p:spPr>
          <a:xfrm flipV="1">
            <a:off x="578652" y="4501201"/>
            <a:ext cx="11034696"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38241752"/>
      </p:ext>
    </p:extLst>
  </p:cSld>
  <p:clrMapOvr>
    <a:masterClrMapping/>
  </p:clrMapOvr>
  <p:transition spd="slow">
    <p:randomBar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D6FBB9D-1CAA-4D05-AB33-BABDFE17B843}"/>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0" name="Rectangle 9">
            <a:extLst>
              <a:ext uri="{FF2B5EF4-FFF2-40B4-BE49-F238E27FC236}">
                <a16:creationId xmlns:a16="http://schemas.microsoft.com/office/drawing/2014/main" id="{04727B71-B4B6-4823-80A1-68C40B475118}"/>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79A6DB05-9FB5-4B07-8675-74C23D4FD89D}"/>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8D358CF-0758-490A-A084-C46443B9ABE8}"/>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Content Placeholder 2">
            <a:extLst>
              <a:ext uri="{FF2B5EF4-FFF2-40B4-BE49-F238E27FC236}">
                <a16:creationId xmlns:a16="http://schemas.microsoft.com/office/drawing/2014/main" id="{21671183-B3CE-4F45-92FB-98290CA0E2CA}"/>
              </a:ext>
            </a:extLst>
          </p:cNvPr>
          <p:cNvSpPr>
            <a:spLocks noGrp="1"/>
          </p:cNvSpPr>
          <p:nvPr>
            <p:ph idx="1"/>
          </p:nvPr>
        </p:nvSpPr>
        <p:spPr>
          <a:xfrm>
            <a:off x="1115568" y="2478024"/>
            <a:ext cx="10168128"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D7DED67-27EC-4D43-A21C-093C1DB04813}"/>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7/19/2023</a:t>
            </a:fld>
            <a:endParaRPr lang="en-US"/>
          </a:p>
        </p:txBody>
      </p:sp>
      <p:sp>
        <p:nvSpPr>
          <p:cNvPr id="5" name="Footer Placeholder 4">
            <a:extLst>
              <a:ext uri="{FF2B5EF4-FFF2-40B4-BE49-F238E27FC236}">
                <a16:creationId xmlns:a16="http://schemas.microsoft.com/office/drawing/2014/main" id="{36747CE3-4890-4BC1-94DB-5D49D02C993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93C5AD3-D79A-4D46-B25B-822FE0252511}"/>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3654465423"/>
      </p:ext>
    </p:extLst>
  </p:cSld>
  <p:clrMapOvr>
    <a:masterClrMapping/>
  </p:clrMapOvr>
  <p:transition spd="slow">
    <p:randomBar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5AEDC5C-2E87-49C6-AB07-A95E5F39ED8E}"/>
              </a:ext>
            </a:extLst>
          </p:cNvPr>
          <p:cNvSpPr/>
          <p:nvPr/>
        </p:nvSpPr>
        <p:spPr>
          <a:xfrm>
            <a:off x="558210" y="4981421"/>
            <a:ext cx="11134956" cy="822960"/>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A57D88DE-E462-4C8A-BF99-609390DFB781}"/>
              </a:ext>
            </a:extLst>
          </p:cNvPr>
          <p:cNvSpPr/>
          <p:nvPr/>
        </p:nvSpPr>
        <p:spPr>
          <a:xfrm>
            <a:off x="498834" y="5118581"/>
            <a:ext cx="146304"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B8E44900-E8BF-4B12-8BCB-41076E2B68C7}"/>
              </a:ext>
            </a:extLst>
          </p:cNvPr>
          <p:cNvSpPr>
            <a:spLocks noGrp="1"/>
          </p:cNvSpPr>
          <p:nvPr>
            <p:ph type="title"/>
          </p:nvPr>
        </p:nvSpPr>
        <p:spPr>
          <a:xfrm>
            <a:off x="557784" y="640080"/>
            <a:ext cx="10890504" cy="4114800"/>
          </a:xfrm>
        </p:spPr>
        <p:txBody>
          <a:bodyPr anchor="b">
            <a:normAutofit/>
          </a:bodyPr>
          <a:lstStyle>
            <a:lvl1pPr>
              <a:defRPr sz="6600"/>
            </a:lvl1pPr>
          </a:lstStyle>
          <a:p>
            <a:r>
              <a:rPr lang="en-US" dirty="0"/>
              <a:t>Click to edit Master title style</a:t>
            </a:r>
          </a:p>
        </p:txBody>
      </p:sp>
      <p:sp>
        <p:nvSpPr>
          <p:cNvPr id="3" name="Text Placeholder 2">
            <a:extLst>
              <a:ext uri="{FF2B5EF4-FFF2-40B4-BE49-F238E27FC236}">
                <a16:creationId xmlns:a16="http://schemas.microsoft.com/office/drawing/2014/main" id="{917741F9-B00F-4463-A257-6B66DABD9B4E}"/>
              </a:ext>
            </a:extLst>
          </p:cNvPr>
          <p:cNvSpPr>
            <a:spLocks noGrp="1"/>
          </p:cNvSpPr>
          <p:nvPr>
            <p:ph type="body" idx="1"/>
          </p:nvPr>
        </p:nvSpPr>
        <p:spPr>
          <a:xfrm>
            <a:off x="841248" y="5102352"/>
            <a:ext cx="10607040" cy="585216"/>
          </a:xfrm>
        </p:spPr>
        <p:txBody>
          <a:bodyPr anchor="ct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D48BFA7D-4401-4285-802B-1579165F0D6D}"/>
              </a:ext>
            </a:extLst>
          </p:cNvPr>
          <p:cNvSpPr>
            <a:spLocks noGrp="1"/>
          </p:cNvSpPr>
          <p:nvPr>
            <p:ph type="dt" sz="half" idx="10"/>
          </p:nvPr>
        </p:nvSpPr>
        <p:spPr/>
        <p:txBody>
          <a:bodyPr/>
          <a:lstStyle/>
          <a:p>
            <a:fld id="{02AC24A9-CCB6-4F8D-B8DB-C2F3692CFA5A}" type="datetimeFigureOut">
              <a:rPr lang="en-US" smtClean="0"/>
              <a:t>7/19/2023</a:t>
            </a:fld>
            <a:endParaRPr lang="en-US"/>
          </a:p>
        </p:txBody>
      </p:sp>
      <p:sp>
        <p:nvSpPr>
          <p:cNvPr id="5" name="Footer Placeholder 4">
            <a:extLst>
              <a:ext uri="{FF2B5EF4-FFF2-40B4-BE49-F238E27FC236}">
                <a16:creationId xmlns:a16="http://schemas.microsoft.com/office/drawing/2014/main" id="{49A909C5-AA19-4195-8376-9002D5DF465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3AC3F32-46E0-47C8-8565-5969A475FDB0}"/>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499882134"/>
      </p:ext>
    </p:extLst>
  </p:cSld>
  <p:clrMapOvr>
    <a:masterClrMapping/>
  </p:clrMapOvr>
  <p:transition spd="slow">
    <p:randomBar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076262E-36A0-40C6-ADE6-90CD9FB9B9EA}"/>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1" name="Rectangle 10">
            <a:extLst>
              <a:ext uri="{FF2B5EF4-FFF2-40B4-BE49-F238E27FC236}">
                <a16:creationId xmlns:a16="http://schemas.microsoft.com/office/drawing/2014/main" id="{42677A9B-4D1D-4D80-912C-24570140A650}"/>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03DC8C98-510F-48C9-82B2-9E4F760A68DF}"/>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17A078AE-0BC3-48F9-87EC-2DB0CCE7E2AE}"/>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Content Placeholder 2">
            <a:extLst>
              <a:ext uri="{FF2B5EF4-FFF2-40B4-BE49-F238E27FC236}">
                <a16:creationId xmlns:a16="http://schemas.microsoft.com/office/drawing/2014/main" id="{292A20DF-0829-4336-B59F-FF9D7AA9D8B6}"/>
              </a:ext>
            </a:extLst>
          </p:cNvPr>
          <p:cNvSpPr>
            <a:spLocks noGrp="1"/>
          </p:cNvSpPr>
          <p:nvPr>
            <p:ph sz="half" idx="1"/>
          </p:nvPr>
        </p:nvSpPr>
        <p:spPr>
          <a:xfrm>
            <a:off x="1115568" y="2478024"/>
            <a:ext cx="4937760"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7935D01C-CF67-4DF6-B96C-FFC9D5BF847B}"/>
              </a:ext>
            </a:extLst>
          </p:cNvPr>
          <p:cNvSpPr>
            <a:spLocks noGrp="1"/>
          </p:cNvSpPr>
          <p:nvPr>
            <p:ph sz="half" idx="2"/>
          </p:nvPr>
        </p:nvSpPr>
        <p:spPr>
          <a:xfrm>
            <a:off x="6345936" y="2478024"/>
            <a:ext cx="4937760"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29BBD797-6031-4F82-8726-EAB757027FF5}"/>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7/19/2023</a:t>
            </a:fld>
            <a:endParaRPr lang="en-US"/>
          </a:p>
        </p:txBody>
      </p:sp>
      <p:sp>
        <p:nvSpPr>
          <p:cNvPr id="6" name="Footer Placeholder 5">
            <a:extLst>
              <a:ext uri="{FF2B5EF4-FFF2-40B4-BE49-F238E27FC236}">
                <a16:creationId xmlns:a16="http://schemas.microsoft.com/office/drawing/2014/main" id="{76B3F71C-B897-4909-A75E-8716AD49C15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F78BC14-5BB1-405F-A6F3-C07230F085C8}"/>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490769155"/>
      </p:ext>
    </p:extLst>
  </p:cSld>
  <p:clrMapOvr>
    <a:masterClrMapping/>
  </p:clrMapOvr>
  <p:transition spd="slow">
    <p:randomBar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6B671BDE-E45C-41A1-9B98-4A607D703855}"/>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Rectangle 12">
            <a:extLst>
              <a:ext uri="{FF2B5EF4-FFF2-40B4-BE49-F238E27FC236}">
                <a16:creationId xmlns:a16="http://schemas.microsoft.com/office/drawing/2014/main" id="{299500CE-917A-4D03-A7DF-71D8EBBC1537}"/>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Rectangle 14">
            <a:extLst>
              <a:ext uri="{FF2B5EF4-FFF2-40B4-BE49-F238E27FC236}">
                <a16:creationId xmlns:a16="http://schemas.microsoft.com/office/drawing/2014/main" id="{C3D0D377-28B0-417D-886B-9483AF064975}"/>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F8F91F8-0767-40B5-A3AA-72931FC192EA}"/>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Text Placeholder 2">
            <a:extLst>
              <a:ext uri="{FF2B5EF4-FFF2-40B4-BE49-F238E27FC236}">
                <a16:creationId xmlns:a16="http://schemas.microsoft.com/office/drawing/2014/main" id="{AAAE0554-8BEE-4BF6-9519-51B8475D35E1}"/>
              </a:ext>
            </a:extLst>
          </p:cNvPr>
          <p:cNvSpPr>
            <a:spLocks noGrp="1"/>
          </p:cNvSpPr>
          <p:nvPr>
            <p:ph type="body" idx="1"/>
          </p:nvPr>
        </p:nvSpPr>
        <p:spPr>
          <a:xfrm>
            <a:off x="1115568"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FD4A358D-C930-48E0-B372-06A826B74C47}"/>
              </a:ext>
            </a:extLst>
          </p:cNvPr>
          <p:cNvSpPr>
            <a:spLocks noGrp="1"/>
          </p:cNvSpPr>
          <p:nvPr>
            <p:ph sz="half" idx="2"/>
          </p:nvPr>
        </p:nvSpPr>
        <p:spPr>
          <a:xfrm>
            <a:off x="1115568" y="3203688"/>
            <a:ext cx="4937760" cy="2968512"/>
          </a:xfrm>
        </p:spPr>
        <p:txBody>
          <a:bodyPr/>
          <a:lstStyle>
            <a:lvl1pPr>
              <a:defRPr sz="2400"/>
            </a:lvl1pPr>
            <a:lvl2pPr>
              <a:defRPr sz="2000"/>
            </a:lvl2pPr>
            <a:lvl3pPr>
              <a:defRPr sz="18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83B6615E-4966-4150-83B6-C47591B36383}"/>
              </a:ext>
            </a:extLst>
          </p:cNvPr>
          <p:cNvSpPr>
            <a:spLocks noGrp="1"/>
          </p:cNvSpPr>
          <p:nvPr>
            <p:ph type="body" sz="quarter" idx="3"/>
          </p:nvPr>
        </p:nvSpPr>
        <p:spPr>
          <a:xfrm>
            <a:off x="6345936"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BD409F6B-C17B-4B4F-9F35-5068BDC4E2FD}"/>
              </a:ext>
            </a:extLst>
          </p:cNvPr>
          <p:cNvSpPr>
            <a:spLocks noGrp="1"/>
          </p:cNvSpPr>
          <p:nvPr>
            <p:ph sz="quarter" idx="4"/>
          </p:nvPr>
        </p:nvSpPr>
        <p:spPr>
          <a:xfrm>
            <a:off x="6345936" y="3203687"/>
            <a:ext cx="4937760" cy="2968511"/>
          </a:xfrm>
        </p:spPr>
        <p:txBody>
          <a:bodyPr/>
          <a:lstStyle>
            <a:lvl1pPr>
              <a:defRPr sz="2400"/>
            </a:lvl1pPr>
            <a:lvl2pPr>
              <a:defRPr sz="2000"/>
            </a:lvl2pPr>
            <a:lvl3pPr>
              <a:defRPr sz="18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C8BC356D-052B-4A9B-8B2F-6665FD325AB3}"/>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7/19/2023</a:t>
            </a:fld>
            <a:endParaRPr lang="en-US"/>
          </a:p>
        </p:txBody>
      </p:sp>
      <p:sp>
        <p:nvSpPr>
          <p:cNvPr id="8" name="Footer Placeholder 7">
            <a:extLst>
              <a:ext uri="{FF2B5EF4-FFF2-40B4-BE49-F238E27FC236}">
                <a16:creationId xmlns:a16="http://schemas.microsoft.com/office/drawing/2014/main" id="{69C5E5FA-26A9-467C-93E3-8476142D1D4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279E50C-1E40-4B48-871B-E392428D20A3}"/>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98399676"/>
      </p:ext>
    </p:extLst>
  </p:cSld>
  <p:clrMapOvr>
    <a:masterClrMapping/>
  </p:clrMapOvr>
  <p:transition spd="slow">
    <p:randomBar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8C0689C4-0DB3-408B-A956-40326B4AE4C4}"/>
              </a:ext>
            </a:extLst>
          </p:cNvPr>
          <p:cNvSpPr/>
          <p:nvPr/>
        </p:nvSpPr>
        <p:spPr>
          <a:xfrm>
            <a:off x="665853" y="1533525"/>
            <a:ext cx="10917063" cy="3790950"/>
          </a:xfrm>
          <a:prstGeom prst="rect">
            <a:avLst/>
          </a:prstGeom>
          <a:ln w="12700">
            <a:solidFill>
              <a:schemeClr val="tx2">
                <a:lumMod val="10000"/>
                <a:lumOff val="90000"/>
              </a:schemeClr>
            </a:solidFill>
          </a:ln>
          <a:effectLst>
            <a:outerShdw blurRad="50800" dist="38100" dir="2700000" algn="tl" rotWithShape="0">
              <a:schemeClr val="bg2">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56E1D10E-1C30-41BF-8C3B-C460C9B5597B}"/>
              </a:ext>
            </a:extLst>
          </p:cNvPr>
          <p:cNvSpPr/>
          <p:nvPr/>
        </p:nvSpPr>
        <p:spPr>
          <a:xfrm>
            <a:off x="609084" y="2971798"/>
            <a:ext cx="128016" cy="9144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79454F2-0EE5-4888-AF4C-82F825E6226E}"/>
              </a:ext>
            </a:extLst>
          </p:cNvPr>
          <p:cNvSpPr>
            <a:spLocks noGrp="1"/>
          </p:cNvSpPr>
          <p:nvPr>
            <p:ph type="title"/>
          </p:nvPr>
        </p:nvSpPr>
        <p:spPr>
          <a:xfrm>
            <a:off x="1078992" y="1938528"/>
            <a:ext cx="10177272" cy="2990088"/>
          </a:xfrm>
        </p:spPr>
        <p:txBody>
          <a:bodyPr>
            <a:normAutofit/>
          </a:bodyPr>
          <a:lstStyle>
            <a:lvl1pPr>
              <a:defRPr sz="5400"/>
            </a:lvl1pPr>
          </a:lstStyle>
          <a:p>
            <a:r>
              <a:rPr lang="en-US" dirty="0"/>
              <a:t>Click to edit Master title style</a:t>
            </a:r>
          </a:p>
        </p:txBody>
      </p:sp>
      <p:sp>
        <p:nvSpPr>
          <p:cNvPr id="3" name="Date Placeholder 2">
            <a:extLst>
              <a:ext uri="{FF2B5EF4-FFF2-40B4-BE49-F238E27FC236}">
                <a16:creationId xmlns:a16="http://schemas.microsoft.com/office/drawing/2014/main" id="{67C91241-A315-4643-91E5-CF2C25CC903A}"/>
              </a:ext>
            </a:extLst>
          </p:cNvPr>
          <p:cNvSpPr>
            <a:spLocks noGrp="1"/>
          </p:cNvSpPr>
          <p:nvPr>
            <p:ph type="dt" sz="half" idx="10"/>
          </p:nvPr>
        </p:nvSpPr>
        <p:spPr/>
        <p:txBody>
          <a:bodyPr/>
          <a:lstStyle/>
          <a:p>
            <a:fld id="{02AC24A9-CCB6-4F8D-B8DB-C2F3692CFA5A}" type="datetimeFigureOut">
              <a:rPr lang="en-US" smtClean="0"/>
              <a:t>7/19/2023</a:t>
            </a:fld>
            <a:endParaRPr lang="en-US"/>
          </a:p>
        </p:txBody>
      </p:sp>
      <p:sp>
        <p:nvSpPr>
          <p:cNvPr id="4" name="Footer Placeholder 3">
            <a:extLst>
              <a:ext uri="{FF2B5EF4-FFF2-40B4-BE49-F238E27FC236}">
                <a16:creationId xmlns:a16="http://schemas.microsoft.com/office/drawing/2014/main" id="{22706D86-5479-487D-94C8-76093D84F37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7739411-CED6-43D4-868D-A65C4161A72B}"/>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294512119"/>
      </p:ext>
    </p:extLst>
  </p:cSld>
  <p:clrMapOvr>
    <a:masterClrMapping/>
  </p:clrMapOvr>
  <p:transition spd="slow">
    <p:randomBar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AC447E0-1D4D-4EF2-B81B-4B2400EE3EDB}"/>
              </a:ext>
            </a:extLst>
          </p:cNvPr>
          <p:cNvSpPr>
            <a:spLocks noGrp="1"/>
          </p:cNvSpPr>
          <p:nvPr>
            <p:ph type="dt" sz="half" idx="10"/>
          </p:nvPr>
        </p:nvSpPr>
        <p:spPr/>
        <p:txBody>
          <a:bodyPr/>
          <a:lstStyle/>
          <a:p>
            <a:fld id="{02AC24A9-CCB6-4F8D-B8DB-C2F3692CFA5A}" type="datetimeFigureOut">
              <a:rPr lang="en-US" smtClean="0"/>
              <a:t>7/19/2023</a:t>
            </a:fld>
            <a:endParaRPr lang="en-US"/>
          </a:p>
        </p:txBody>
      </p:sp>
      <p:sp>
        <p:nvSpPr>
          <p:cNvPr id="3" name="Footer Placeholder 2">
            <a:extLst>
              <a:ext uri="{FF2B5EF4-FFF2-40B4-BE49-F238E27FC236}">
                <a16:creationId xmlns:a16="http://schemas.microsoft.com/office/drawing/2014/main" id="{C9984CA0-2A78-4600-9F3D-19B09E790FE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8440955-B18E-49D3-AE7B-B331200E34C5}"/>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3218864655"/>
      </p:ext>
    </p:extLst>
  </p:cSld>
  <p:clrMapOvr>
    <a:masterClrMapping/>
  </p:clrMapOvr>
  <p:transition spd="slow">
    <p:randomBar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FA417FE-CD1A-486F-A4AC-E4000A2FB18E}"/>
              </a:ext>
            </a:extLst>
          </p:cNvPr>
          <p:cNvSpPr/>
          <p:nvPr/>
        </p:nvSpPr>
        <p:spPr>
          <a:xfrm>
            <a:off x="558210" y="1162033"/>
            <a:ext cx="3740740" cy="4643344"/>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1318F0F5-812B-472C-9408-B80F2553F5E0}"/>
              </a:ext>
            </a:extLst>
          </p:cNvPr>
          <p:cNvSpPr/>
          <p:nvPr/>
        </p:nvSpPr>
        <p:spPr>
          <a:xfrm>
            <a:off x="498834" y="1618375"/>
            <a:ext cx="146304" cy="822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7F7751B-CD8F-4F5B-A903-1DCE5D1E8306}"/>
              </a:ext>
            </a:extLst>
          </p:cNvPr>
          <p:cNvSpPr>
            <a:spLocks noGrp="1"/>
          </p:cNvSpPr>
          <p:nvPr>
            <p:ph type="title"/>
          </p:nvPr>
        </p:nvSpPr>
        <p:spPr>
          <a:xfrm>
            <a:off x="868680" y="1709928"/>
            <a:ext cx="3099816" cy="1709928"/>
          </a:xfrm>
        </p:spPr>
        <p:txBody>
          <a:bodyPr tIns="45720" anchor="t">
            <a:normAutofit/>
          </a:bodyPr>
          <a:lstStyle>
            <a:lvl1pPr>
              <a:lnSpc>
                <a:spcPct val="100000"/>
              </a:lnSpc>
              <a:defRPr sz="3400"/>
            </a:lvl1pPr>
          </a:lstStyle>
          <a:p>
            <a:r>
              <a:rPr lang="en-US" dirty="0"/>
              <a:t>Click to edit Master title style</a:t>
            </a:r>
          </a:p>
        </p:txBody>
      </p:sp>
      <p:sp>
        <p:nvSpPr>
          <p:cNvPr id="3" name="Content Placeholder 2">
            <a:extLst>
              <a:ext uri="{FF2B5EF4-FFF2-40B4-BE49-F238E27FC236}">
                <a16:creationId xmlns:a16="http://schemas.microsoft.com/office/drawing/2014/main" id="{EFA55C8A-A0BB-441D-976F-EB56D4382DB6}"/>
              </a:ext>
            </a:extLst>
          </p:cNvPr>
          <p:cNvSpPr>
            <a:spLocks noGrp="1"/>
          </p:cNvSpPr>
          <p:nvPr>
            <p:ph idx="1"/>
          </p:nvPr>
        </p:nvSpPr>
        <p:spPr>
          <a:xfrm>
            <a:off x="4965192" y="1709928"/>
            <a:ext cx="6729984" cy="4096512"/>
          </a:xfrm>
        </p:spPr>
        <p:txBody>
          <a:bodyPr/>
          <a:lstStyle>
            <a:lvl1pPr>
              <a:defRPr sz="2800"/>
            </a:lvl1pPr>
            <a:lvl2pPr>
              <a:defRPr sz="2400"/>
            </a:lvl2pPr>
            <a:lvl3pPr>
              <a:defRPr sz="20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37DE6A51-A2E5-4BFA-B571-9FDFE1BBFB44}"/>
              </a:ext>
            </a:extLst>
          </p:cNvPr>
          <p:cNvSpPr>
            <a:spLocks noGrp="1"/>
          </p:cNvSpPr>
          <p:nvPr>
            <p:ph type="body" sz="half" idx="2"/>
          </p:nvPr>
        </p:nvSpPr>
        <p:spPr>
          <a:xfrm>
            <a:off x="868680" y="3429000"/>
            <a:ext cx="3099816" cy="2066544"/>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3D92778A-DD4C-4651-9C53-8B0C44CD8805}"/>
              </a:ext>
            </a:extLst>
          </p:cNvPr>
          <p:cNvSpPr>
            <a:spLocks noGrp="1"/>
          </p:cNvSpPr>
          <p:nvPr>
            <p:ph type="dt" sz="half" idx="10"/>
          </p:nvPr>
        </p:nvSpPr>
        <p:spPr>
          <a:xfrm>
            <a:off x="868680" y="6356350"/>
            <a:ext cx="2743200" cy="365125"/>
          </a:xfrm>
        </p:spPr>
        <p:txBody>
          <a:bodyPr/>
          <a:lstStyle/>
          <a:p>
            <a:fld id="{02AC24A9-CCB6-4F8D-B8DB-C2F3692CFA5A}" type="datetimeFigureOut">
              <a:rPr lang="en-US" smtClean="0"/>
              <a:t>7/19/2023</a:t>
            </a:fld>
            <a:endParaRPr lang="en-US" dirty="0"/>
          </a:p>
        </p:txBody>
      </p:sp>
      <p:sp>
        <p:nvSpPr>
          <p:cNvPr id="6" name="Footer Placeholder 5">
            <a:extLst>
              <a:ext uri="{FF2B5EF4-FFF2-40B4-BE49-F238E27FC236}">
                <a16:creationId xmlns:a16="http://schemas.microsoft.com/office/drawing/2014/main" id="{9D6C7F66-2DFA-4146-BE1A-CE2890FE45E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285D185-B1B6-4D62-81BE-BE82C80ACA6C}"/>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326414768"/>
      </p:ext>
    </p:extLst>
  </p:cSld>
  <p:clrMapOvr>
    <a:masterClrMapping/>
  </p:clrMapOvr>
  <p:transition spd="slow">
    <p:randomBar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68B77B5-211C-456E-B79F-306CC3619347}"/>
              </a:ext>
            </a:extLst>
          </p:cNvPr>
          <p:cNvSpPr/>
          <p:nvPr/>
        </p:nvSpPr>
        <p:spPr>
          <a:xfrm>
            <a:off x="558210" y="1162033"/>
            <a:ext cx="3740740" cy="4643344"/>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3B63C338-194D-4F23-ABEC-60A7EA96F302}"/>
              </a:ext>
            </a:extLst>
          </p:cNvPr>
          <p:cNvSpPr/>
          <p:nvPr/>
        </p:nvSpPr>
        <p:spPr>
          <a:xfrm>
            <a:off x="498834" y="1618375"/>
            <a:ext cx="146304" cy="822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0C04DCC-0E3E-4F05-9FAC-9FA6CA4B2BAE}"/>
              </a:ext>
            </a:extLst>
          </p:cNvPr>
          <p:cNvSpPr>
            <a:spLocks noGrp="1"/>
          </p:cNvSpPr>
          <p:nvPr>
            <p:ph type="title"/>
          </p:nvPr>
        </p:nvSpPr>
        <p:spPr>
          <a:xfrm>
            <a:off x="868680" y="1709928"/>
            <a:ext cx="3099816" cy="1709928"/>
          </a:xfrm>
        </p:spPr>
        <p:txBody>
          <a:bodyPr tIns="45720" anchor="t">
            <a:normAutofit/>
          </a:bodyPr>
          <a:lstStyle>
            <a:lvl1pPr>
              <a:lnSpc>
                <a:spcPct val="100000"/>
              </a:lnSpc>
              <a:defRPr sz="3400"/>
            </a:lvl1pPr>
          </a:lstStyle>
          <a:p>
            <a:r>
              <a:rPr lang="en-US" dirty="0"/>
              <a:t>Click to edit Master title style</a:t>
            </a:r>
          </a:p>
        </p:txBody>
      </p:sp>
      <p:sp>
        <p:nvSpPr>
          <p:cNvPr id="3" name="Picture Placeholder 2">
            <a:extLst>
              <a:ext uri="{FF2B5EF4-FFF2-40B4-BE49-F238E27FC236}">
                <a16:creationId xmlns:a16="http://schemas.microsoft.com/office/drawing/2014/main" id="{EBA29649-B19F-499E-8E9A-3577EAC8F031}"/>
              </a:ext>
            </a:extLst>
          </p:cNvPr>
          <p:cNvSpPr>
            <a:spLocks noGrp="1"/>
          </p:cNvSpPr>
          <p:nvPr>
            <p:ph type="pic" idx="1"/>
          </p:nvPr>
        </p:nvSpPr>
        <p:spPr>
          <a:xfrm>
            <a:off x="4965192" y="1161288"/>
            <a:ext cx="6729984" cy="4645152"/>
          </a:xfrm>
        </p:spPr>
        <p:txBody>
          <a:bodyPr>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1BC9EF2E-A8CD-41A1-B11A-0D8842797A98}"/>
              </a:ext>
            </a:extLst>
          </p:cNvPr>
          <p:cNvSpPr>
            <a:spLocks noGrp="1"/>
          </p:cNvSpPr>
          <p:nvPr>
            <p:ph type="body" sz="half" idx="2"/>
          </p:nvPr>
        </p:nvSpPr>
        <p:spPr>
          <a:xfrm>
            <a:off x="868680" y="3438144"/>
            <a:ext cx="3099816" cy="2057400"/>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B44257B5-0DE0-401F-9171-E8687A97DBA7}"/>
              </a:ext>
            </a:extLst>
          </p:cNvPr>
          <p:cNvSpPr>
            <a:spLocks noGrp="1"/>
          </p:cNvSpPr>
          <p:nvPr>
            <p:ph type="dt" sz="half" idx="10"/>
          </p:nvPr>
        </p:nvSpPr>
        <p:spPr>
          <a:xfrm>
            <a:off x="868680" y="6356350"/>
            <a:ext cx="2743200" cy="365125"/>
          </a:xfrm>
        </p:spPr>
        <p:txBody>
          <a:bodyPr/>
          <a:lstStyle/>
          <a:p>
            <a:fld id="{02AC24A9-CCB6-4F8D-B8DB-C2F3692CFA5A}" type="datetimeFigureOut">
              <a:rPr lang="en-US" smtClean="0"/>
              <a:t>7/19/2023</a:t>
            </a:fld>
            <a:endParaRPr lang="en-US"/>
          </a:p>
        </p:txBody>
      </p:sp>
      <p:sp>
        <p:nvSpPr>
          <p:cNvPr id="6" name="Footer Placeholder 5">
            <a:extLst>
              <a:ext uri="{FF2B5EF4-FFF2-40B4-BE49-F238E27FC236}">
                <a16:creationId xmlns:a16="http://schemas.microsoft.com/office/drawing/2014/main" id="{788CD9AD-D667-4FD4-AA34-428AA0BCD09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8770FB6-F273-4BA6-8B97-9835AC537871}"/>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526696092"/>
      </p:ext>
    </p:extLst>
  </p:cSld>
  <p:clrMapOvr>
    <a:masterClrMapping/>
  </p:clrMapOvr>
  <p:transition spd="slow">
    <p:randomBar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32C18-E430-4EC7-BD7C-99D86D012231}"/>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8FC5012F-7119-4D94-9717-3862E1C9384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9ED9A4A-D287-4207-9037-70DB007A1707}"/>
              </a:ext>
            </a:extLst>
          </p:cNvPr>
          <p:cNvSpPr>
            <a:spLocks noGrp="1"/>
          </p:cNvSpPr>
          <p:nvPr>
            <p:ph type="dt" sz="half" idx="10"/>
          </p:nvPr>
        </p:nvSpPr>
        <p:spPr/>
        <p:txBody>
          <a:bodyPr/>
          <a:lstStyle/>
          <a:p>
            <a:fld id="{02AC24A9-CCB6-4F8D-B8DB-C2F3692CFA5A}" type="datetimeFigureOut">
              <a:rPr lang="en-US" smtClean="0"/>
              <a:t>7/19/2023</a:t>
            </a:fld>
            <a:endParaRPr lang="en-US"/>
          </a:p>
        </p:txBody>
      </p:sp>
      <p:sp>
        <p:nvSpPr>
          <p:cNvPr id="5" name="Footer Placeholder 4">
            <a:extLst>
              <a:ext uri="{FF2B5EF4-FFF2-40B4-BE49-F238E27FC236}">
                <a16:creationId xmlns:a16="http://schemas.microsoft.com/office/drawing/2014/main" id="{61ECFCAC-80DB-43BB-B3F1-AC22BACEE36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7679730-3487-4D94-A0DC-C21684963AB3}"/>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918917976"/>
      </p:ext>
    </p:extLst>
  </p:cSld>
  <p:clrMapOvr>
    <a:masterClrMapping/>
  </p:clrMapOvr>
  <p:transition spd="slow">
    <p:randomBar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543C89D-929E-4CD1-BCCC-72A14C0335D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FED450EA-A577-4B76-A12F-650BEB20FD8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1D2603B-9ACE-4FA9-805B-9B91EB63DF7D}"/>
              </a:ext>
            </a:extLst>
          </p:cNvPr>
          <p:cNvSpPr>
            <a:spLocks noGrp="1"/>
          </p:cNvSpPr>
          <p:nvPr>
            <p:ph type="dt" sz="half" idx="10"/>
          </p:nvPr>
        </p:nvSpPr>
        <p:spPr/>
        <p:txBody>
          <a:bodyPr/>
          <a:lstStyle/>
          <a:p>
            <a:fld id="{02AC24A9-CCB6-4F8D-B8DB-C2F3692CFA5A}" type="datetimeFigureOut">
              <a:rPr lang="en-US" smtClean="0"/>
              <a:t>7/19/2023</a:t>
            </a:fld>
            <a:endParaRPr lang="en-US"/>
          </a:p>
        </p:txBody>
      </p:sp>
      <p:sp>
        <p:nvSpPr>
          <p:cNvPr id="5" name="Footer Placeholder 4">
            <a:extLst>
              <a:ext uri="{FF2B5EF4-FFF2-40B4-BE49-F238E27FC236}">
                <a16:creationId xmlns:a16="http://schemas.microsoft.com/office/drawing/2014/main" id="{7ECE18AC-D6A9-4A61-885D-68E2B684A43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5197AE4-AA47-4E14-8FFE-171FAE47F49E}"/>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774336283"/>
      </p:ext>
    </p:extLst>
  </p:cSld>
  <p:clrMapOvr>
    <a:masterClrMapping/>
  </p:clrMapOvr>
  <p:transition spd="slow">
    <p:randomBar dir="vert"/>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B325BDE-35A4-4AAD-960B-C1415864ADD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E459C78-0CC4-4552-93DD-49B4194D00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6744A3C-9C54-46A6-B3EF-5B36362423E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AC24A9-CCB6-4F8D-B8DB-C2F3692CFA5A}" type="datetimeFigureOut">
              <a:rPr lang="en-US" smtClean="0"/>
              <a:t>7/19/2023</a:t>
            </a:fld>
            <a:endParaRPr lang="en-US"/>
          </a:p>
        </p:txBody>
      </p:sp>
      <p:sp>
        <p:nvSpPr>
          <p:cNvPr id="5" name="Footer Placeholder 4">
            <a:extLst>
              <a:ext uri="{FF2B5EF4-FFF2-40B4-BE49-F238E27FC236}">
                <a16:creationId xmlns:a16="http://schemas.microsoft.com/office/drawing/2014/main" id="{07D5A696-7B4B-4181-A961-7D66556D507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3038CB5-8F4A-401D-A3A9-B27DC15B7A8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DC25EE-239B-4C5F-AAD1-255A7D5F1EE2}" type="slidenum">
              <a:rPr lang="en-US" smtClean="0"/>
              <a:t>‹#›</a:t>
            </a:fld>
            <a:endParaRPr lang="en-US"/>
          </a:p>
        </p:txBody>
      </p:sp>
    </p:spTree>
    <p:extLst>
      <p:ext uri="{BB962C8B-B14F-4D97-AF65-F5344CB8AC3E}">
        <p14:creationId xmlns:p14="http://schemas.microsoft.com/office/powerpoint/2010/main" val="1529293800"/>
      </p:ext>
    </p:extLst>
  </p:cSld>
  <p:clrMap bg1="lt1" tx1="dk1" bg2="lt2" tx2="dk2" accent1="accent1" accent2="accent2" accent3="accent3" accent4="accent4" accent5="accent5" accent6="accent6" hlink="hlink" folHlink="folHlink"/>
  <p:sldLayoutIdLst>
    <p:sldLayoutId id="2147483694" r:id="rId1"/>
    <p:sldLayoutId id="2147483695" r:id="rId2"/>
    <p:sldLayoutId id="2147483696" r:id="rId3"/>
    <p:sldLayoutId id="2147483697" r:id="rId4"/>
    <p:sldLayoutId id="2147483698" r:id="rId5"/>
    <p:sldLayoutId id="2147483692" r:id="rId6"/>
    <p:sldLayoutId id="2147483688" r:id="rId7"/>
    <p:sldLayoutId id="2147483689" r:id="rId8"/>
    <p:sldLayoutId id="2147483690" r:id="rId9"/>
    <p:sldLayoutId id="2147483691" r:id="rId10"/>
    <p:sldLayoutId id="2147483693" r:id="rId11"/>
  </p:sldLayoutIdLst>
  <p:transition spd="slow">
    <p:randomBar dir="vert"/>
  </p:transition>
  <p:txStyles>
    <p:titleStyle>
      <a:lvl1pPr algn="l" defTabSz="914400" rtl="0" eaLnBrk="1" latinLnBrk="0" hangingPunct="1">
        <a:lnSpc>
          <a:spcPct val="90000"/>
        </a:lnSpc>
        <a:spcBef>
          <a:spcPct val="0"/>
        </a:spcBef>
        <a:buNone/>
        <a:defRPr sz="4000" b="1"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DA4374D-F270-4C02-88D7-B751FD9BD6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a:extLst>
              <a:ext uri="{FF2B5EF4-FFF2-40B4-BE49-F238E27FC236}">
                <a16:creationId xmlns:a16="http://schemas.microsoft.com/office/drawing/2014/main" id="{1ACA2EA0-FFD3-42EC-9406-B595015ED9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a:ea typeface="+mn-ea"/>
              <a:cs typeface="+mn-cs"/>
            </a:endParaRPr>
          </a:p>
        </p:txBody>
      </p:sp>
      <p:pic>
        <p:nvPicPr>
          <p:cNvPr id="4" name="Picture 3" descr="A web of dots connected">
            <a:extLst>
              <a:ext uri="{FF2B5EF4-FFF2-40B4-BE49-F238E27FC236}">
                <a16:creationId xmlns:a16="http://schemas.microsoft.com/office/drawing/2014/main" id="{78161333-D3DB-14CB-4952-CCD83AC8F2F2}"/>
              </a:ext>
            </a:extLst>
          </p:cNvPr>
          <p:cNvPicPr>
            <a:picLocks noChangeAspect="1"/>
          </p:cNvPicPr>
          <p:nvPr/>
        </p:nvPicPr>
        <p:blipFill rotWithShape="1">
          <a:blip r:embed="rId2">
            <a:alphaModFix amt="60000"/>
          </a:blip>
          <a:srcRect l="20444" r="1" b="1"/>
          <a:stretch/>
        </p:blipFill>
        <p:spPr>
          <a:xfrm>
            <a:off x="20" y="10"/>
            <a:ext cx="12191979" cy="6857989"/>
          </a:xfrm>
          <a:prstGeom prst="rect">
            <a:avLst/>
          </a:prstGeom>
        </p:spPr>
      </p:pic>
      <p:sp>
        <p:nvSpPr>
          <p:cNvPr id="13" name="Rectangle 12">
            <a:extLst>
              <a:ext uri="{FF2B5EF4-FFF2-40B4-BE49-F238E27FC236}">
                <a16:creationId xmlns:a16="http://schemas.microsoft.com/office/drawing/2014/main" id="{D5288BCE-665C-472A-8C43-664BCFA31E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8762" y="1247775"/>
            <a:ext cx="9144000" cy="3007447"/>
          </a:xfrm>
          <a:prstGeom prst="rect">
            <a:avLst/>
          </a:prstGeom>
          <a:solidFill>
            <a:schemeClr val="bg1">
              <a:alpha val="95000"/>
            </a:schemeClr>
          </a:solidFill>
          <a:ln w="12700">
            <a:solidFill>
              <a:schemeClr val="tx2">
                <a:lumMod val="10000"/>
                <a:lumOff val="90000"/>
              </a:schemeClr>
            </a:solidFill>
          </a:ln>
          <a:effectLst>
            <a:outerShdw blurRad="50800" dist="38100" dir="2700000" algn="tl" rotWithShape="0">
              <a:schemeClr val="bg2">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4C69C0B-2AE0-6871-AC8C-814BF943F141}"/>
              </a:ext>
            </a:extLst>
          </p:cNvPr>
          <p:cNvSpPr>
            <a:spLocks noGrp="1"/>
          </p:cNvSpPr>
          <p:nvPr>
            <p:ph type="ctrTitle"/>
          </p:nvPr>
        </p:nvSpPr>
        <p:spPr>
          <a:xfrm>
            <a:off x="1804988" y="1442172"/>
            <a:ext cx="8582025" cy="2177328"/>
          </a:xfrm>
        </p:spPr>
        <p:txBody>
          <a:bodyPr anchor="ctr">
            <a:normAutofit/>
          </a:bodyPr>
          <a:lstStyle/>
          <a:p>
            <a:pPr algn="ctr"/>
            <a:r>
              <a:rPr lang="en-GB" sz="7200" dirty="0"/>
              <a:t>Parents’ Meeting, July 2023.</a:t>
            </a:r>
          </a:p>
        </p:txBody>
      </p:sp>
      <p:sp>
        <p:nvSpPr>
          <p:cNvPr id="15" name="Rectangle: Rounded Corners 14">
            <a:extLst>
              <a:ext uri="{FF2B5EF4-FFF2-40B4-BE49-F238E27FC236}">
                <a16:creationId xmlns:a16="http://schemas.microsoft.com/office/drawing/2014/main" id="{46C57131-53A7-4C1A-BEA8-25F06A06AD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487872" y="3912322"/>
            <a:ext cx="7225780" cy="685800"/>
          </a:xfrm>
          <a:prstGeom prst="roundRect">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a:ea typeface="+mn-ea"/>
              <a:cs typeface="+mn-cs"/>
            </a:endParaRPr>
          </a:p>
        </p:txBody>
      </p:sp>
      <p:sp>
        <p:nvSpPr>
          <p:cNvPr id="3" name="Subtitle 2">
            <a:extLst>
              <a:ext uri="{FF2B5EF4-FFF2-40B4-BE49-F238E27FC236}">
                <a16:creationId xmlns:a16="http://schemas.microsoft.com/office/drawing/2014/main" id="{40EDC5DD-03E8-A5F1-FBF8-055566E04158}"/>
              </a:ext>
            </a:extLst>
          </p:cNvPr>
          <p:cNvSpPr>
            <a:spLocks noGrp="1"/>
          </p:cNvSpPr>
          <p:nvPr>
            <p:ph type="subTitle" idx="1"/>
          </p:nvPr>
        </p:nvSpPr>
        <p:spPr>
          <a:xfrm>
            <a:off x="2566988" y="3962400"/>
            <a:ext cx="7058025" cy="581025"/>
          </a:xfrm>
        </p:spPr>
        <p:txBody>
          <a:bodyPr anchor="ctr">
            <a:normAutofit/>
          </a:bodyPr>
          <a:lstStyle/>
          <a:p>
            <a:pPr algn="ctr"/>
            <a:r>
              <a:rPr lang="en-GB" dirty="0">
                <a:solidFill>
                  <a:srgbClr val="FFFFFF"/>
                </a:solidFill>
              </a:rPr>
              <a:t>Split Year Group Classes</a:t>
            </a:r>
          </a:p>
        </p:txBody>
      </p:sp>
    </p:spTree>
    <p:extLst>
      <p:ext uri="{BB962C8B-B14F-4D97-AF65-F5344CB8AC3E}">
        <p14:creationId xmlns:p14="http://schemas.microsoft.com/office/powerpoint/2010/main" val="2861633868"/>
      </p:ext>
    </p:extLst>
  </p:cSld>
  <p:clrMapOvr>
    <a:masterClrMapping/>
  </p:clrMapOvr>
  <p:transition spd="slow">
    <p:randomBar dir="vert"/>
  </p:transition>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380AD67-C5CA-4918-B4BB-C359BB03EE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47688BF-720B-1E23-F16A-2F739475AA91}"/>
              </a:ext>
            </a:extLst>
          </p:cNvPr>
          <p:cNvSpPr>
            <a:spLocks noGrp="1"/>
          </p:cNvSpPr>
          <p:nvPr>
            <p:ph type="title"/>
          </p:nvPr>
        </p:nvSpPr>
        <p:spPr>
          <a:xfrm>
            <a:off x="5080216" y="1076324"/>
            <a:ext cx="6272784" cy="1535051"/>
          </a:xfrm>
        </p:spPr>
        <p:txBody>
          <a:bodyPr anchor="b">
            <a:normAutofit/>
          </a:bodyPr>
          <a:lstStyle/>
          <a:p>
            <a:r>
              <a:rPr lang="en-GB" sz="5200" dirty="0"/>
              <a:t>The Context at our School.</a:t>
            </a:r>
          </a:p>
        </p:txBody>
      </p:sp>
      <p:pic>
        <p:nvPicPr>
          <p:cNvPr id="5" name="Picture 4" descr="Glasses on top of a book">
            <a:extLst>
              <a:ext uri="{FF2B5EF4-FFF2-40B4-BE49-F238E27FC236}">
                <a16:creationId xmlns:a16="http://schemas.microsoft.com/office/drawing/2014/main" id="{53988C2A-4E9D-FE4F-213F-CFAD8F04C7B9}"/>
              </a:ext>
            </a:extLst>
          </p:cNvPr>
          <p:cNvPicPr>
            <a:picLocks noChangeAspect="1"/>
          </p:cNvPicPr>
          <p:nvPr/>
        </p:nvPicPr>
        <p:blipFill rotWithShape="1">
          <a:blip r:embed="rId2"/>
          <a:srcRect l="15573" r="40905" b="-1"/>
          <a:stretch/>
        </p:blipFill>
        <p:spPr>
          <a:xfrm>
            <a:off x="20" y="10"/>
            <a:ext cx="4505305" cy="6857990"/>
          </a:xfrm>
          <a:prstGeom prst="rect">
            <a:avLst/>
          </a:prstGeom>
        </p:spPr>
      </p:pic>
      <p:sp>
        <p:nvSpPr>
          <p:cNvPr id="11" name="!!accent">
            <a:extLst>
              <a:ext uri="{FF2B5EF4-FFF2-40B4-BE49-F238E27FC236}">
                <a16:creationId xmlns:a16="http://schemas.microsoft.com/office/drawing/2014/main" id="{EABAD4DA-87BA-4F70-9EF0-45C6BCF17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17960" y="363389"/>
            <a:ext cx="73152"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915128D9-2797-47FA-B6FE-EC24E6B843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99266" y="2935541"/>
            <a:ext cx="6217920"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7AF01612-F2CF-200B-53F4-8213B4744A9D}"/>
              </a:ext>
            </a:extLst>
          </p:cNvPr>
          <p:cNvSpPr>
            <a:spLocks noGrp="1"/>
          </p:cNvSpPr>
          <p:nvPr>
            <p:ph idx="1"/>
          </p:nvPr>
        </p:nvSpPr>
        <p:spPr>
          <a:xfrm>
            <a:off x="5080216" y="3351276"/>
            <a:ext cx="6272784" cy="2825686"/>
          </a:xfrm>
        </p:spPr>
        <p:txBody>
          <a:bodyPr>
            <a:noAutofit/>
          </a:bodyPr>
          <a:lstStyle/>
          <a:p>
            <a:pPr>
              <a:lnSpc>
                <a:spcPct val="100000"/>
              </a:lnSpc>
            </a:pPr>
            <a:r>
              <a:rPr lang="en-GB" sz="1800" dirty="0"/>
              <a:t>There are eight NC year groups from Nursery to Year 6.</a:t>
            </a:r>
          </a:p>
          <a:p>
            <a:pPr>
              <a:lnSpc>
                <a:spcPct val="100000"/>
              </a:lnSpc>
            </a:pPr>
            <a:r>
              <a:rPr lang="en-GB" sz="1800" dirty="0"/>
              <a:t>We have nine class areas and so we will always have an element of split year group classes at some point/s in the school.  We are well used to working with them and they have a successful record here.</a:t>
            </a:r>
          </a:p>
          <a:p>
            <a:pPr>
              <a:lnSpc>
                <a:spcPct val="100000"/>
              </a:lnSpc>
            </a:pPr>
            <a:r>
              <a:rPr lang="en-GB" sz="1800" dirty="0"/>
              <a:t>We need to re-structure the pattern of classes in September as we have an imbalance in numbers.  If we don’t do this, we’d have ridiculous class sizes such as 36 in one class with 22 in the one next door!</a:t>
            </a:r>
          </a:p>
        </p:txBody>
      </p:sp>
    </p:spTree>
    <p:extLst>
      <p:ext uri="{BB962C8B-B14F-4D97-AF65-F5344CB8AC3E}">
        <p14:creationId xmlns:p14="http://schemas.microsoft.com/office/powerpoint/2010/main" val="2903882353"/>
      </p:ext>
    </p:extLst>
  </p:cSld>
  <p:clrMapOvr>
    <a:masterClrMapping/>
  </p:clrMapOvr>
  <p:transition spd="slow">
    <p:randomBar dir="vert"/>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hart 1">
            <a:extLst>
              <a:ext uri="{FF2B5EF4-FFF2-40B4-BE49-F238E27FC236}">
                <a16:creationId xmlns:a16="http://schemas.microsoft.com/office/drawing/2014/main" id="{ABCEAD58-1110-5718-D27C-86C2FCFF138C}"/>
              </a:ext>
            </a:extLst>
          </p:cNvPr>
          <p:cNvGraphicFramePr>
            <a:graphicFrameLocks/>
          </p:cNvGraphicFramePr>
          <p:nvPr>
            <p:extLst>
              <p:ext uri="{D42A27DB-BD31-4B8C-83A1-F6EECF244321}">
                <p14:modId xmlns:p14="http://schemas.microsoft.com/office/powerpoint/2010/main" val="2571854652"/>
              </p:ext>
            </p:extLst>
          </p:nvPr>
        </p:nvGraphicFramePr>
        <p:xfrm>
          <a:off x="2540000" y="883920"/>
          <a:ext cx="7325360" cy="552704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543014961"/>
      </p:ext>
    </p:extLst>
  </p:cSld>
  <p:clrMapOvr>
    <a:masterClrMapping/>
  </p:clrMapOvr>
  <p:transition spd="slow">
    <p:randomBar dir="vert"/>
  </p:transition>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380AD67-C5CA-4918-B4BB-C359BB03EE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5A78738-2C9F-5EAE-D2FD-21FB7F5061AA}"/>
              </a:ext>
            </a:extLst>
          </p:cNvPr>
          <p:cNvSpPr>
            <a:spLocks noGrp="1"/>
          </p:cNvSpPr>
          <p:nvPr>
            <p:ph type="title"/>
          </p:nvPr>
        </p:nvSpPr>
        <p:spPr>
          <a:xfrm>
            <a:off x="5080216" y="1076324"/>
            <a:ext cx="6272784" cy="1315467"/>
          </a:xfrm>
        </p:spPr>
        <p:txBody>
          <a:bodyPr anchor="b">
            <a:normAutofit/>
          </a:bodyPr>
          <a:lstStyle/>
          <a:p>
            <a:r>
              <a:rPr lang="en-GB" sz="3600" dirty="0"/>
              <a:t>Why not Organise the Classes by Ability?</a:t>
            </a:r>
          </a:p>
        </p:txBody>
      </p:sp>
      <p:pic>
        <p:nvPicPr>
          <p:cNvPr id="5" name="Picture 4" descr="Large skydiving group mid-air">
            <a:extLst>
              <a:ext uri="{FF2B5EF4-FFF2-40B4-BE49-F238E27FC236}">
                <a16:creationId xmlns:a16="http://schemas.microsoft.com/office/drawing/2014/main" id="{1ED343C4-61CF-B679-FD77-281A9D093C85}"/>
              </a:ext>
            </a:extLst>
          </p:cNvPr>
          <p:cNvPicPr>
            <a:picLocks noChangeAspect="1"/>
          </p:cNvPicPr>
          <p:nvPr/>
        </p:nvPicPr>
        <p:blipFill rotWithShape="1">
          <a:blip r:embed="rId2"/>
          <a:srcRect l="28741" r="27573"/>
          <a:stretch/>
        </p:blipFill>
        <p:spPr>
          <a:xfrm>
            <a:off x="20" y="10"/>
            <a:ext cx="4505305" cy="6857990"/>
          </a:xfrm>
          <a:prstGeom prst="rect">
            <a:avLst/>
          </a:prstGeom>
        </p:spPr>
      </p:pic>
      <p:sp>
        <p:nvSpPr>
          <p:cNvPr id="11" name="!!accent">
            <a:extLst>
              <a:ext uri="{FF2B5EF4-FFF2-40B4-BE49-F238E27FC236}">
                <a16:creationId xmlns:a16="http://schemas.microsoft.com/office/drawing/2014/main" id="{EABAD4DA-87BA-4F70-9EF0-45C6BCF17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17960" y="363389"/>
            <a:ext cx="73152"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915128D9-2797-47FA-B6FE-EC24E6B843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99266" y="2935541"/>
            <a:ext cx="6217920"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1EBCF311-3FB3-57D8-90C1-0FCD565A5B03}"/>
              </a:ext>
            </a:extLst>
          </p:cNvPr>
          <p:cNvSpPr>
            <a:spLocks noGrp="1"/>
          </p:cNvSpPr>
          <p:nvPr>
            <p:ph idx="1"/>
          </p:nvPr>
        </p:nvSpPr>
        <p:spPr>
          <a:xfrm>
            <a:off x="5080216" y="3351276"/>
            <a:ext cx="6272784" cy="2825686"/>
          </a:xfrm>
        </p:spPr>
        <p:txBody>
          <a:bodyPr>
            <a:noAutofit/>
          </a:bodyPr>
          <a:lstStyle/>
          <a:p>
            <a:pPr>
              <a:lnSpc>
                <a:spcPct val="100000"/>
              </a:lnSpc>
            </a:pPr>
            <a:r>
              <a:rPr lang="en-GB" sz="1900" dirty="0"/>
              <a:t>Firstly, what do we mean by ability? Reading, Maths, Music, Science, PE, Personal and Social?  What if a child has scored 90% in assessment A and 40% in Assessment B; which one should we consider?</a:t>
            </a:r>
          </a:p>
          <a:p>
            <a:pPr>
              <a:lnSpc>
                <a:spcPct val="100000"/>
              </a:lnSpc>
            </a:pPr>
            <a:r>
              <a:rPr lang="en-GB" sz="1900" dirty="0"/>
              <a:t>This system tends to create a pattern of classes in which all of the high attaining pupils are together in one class and the low attainers in another.  We know that children need to see what great learning looks like in order to make optimum progress; self-esteem can be badly damaged.  This can’t happen when age is the deciding factor.</a:t>
            </a:r>
          </a:p>
        </p:txBody>
      </p:sp>
    </p:spTree>
    <p:extLst>
      <p:ext uri="{BB962C8B-B14F-4D97-AF65-F5344CB8AC3E}">
        <p14:creationId xmlns:p14="http://schemas.microsoft.com/office/powerpoint/2010/main" val="2621486789"/>
      </p:ext>
    </p:extLst>
  </p:cSld>
  <p:clrMapOvr>
    <a:masterClrMapping/>
  </p:clrMapOvr>
  <p:transition spd="slow">
    <p:randomBar dir="vert"/>
  </p:transition>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380AD67-C5CA-4918-B4BB-C359BB03EE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7391FDC-DF01-379B-2F9E-693B9582759D}"/>
              </a:ext>
            </a:extLst>
          </p:cNvPr>
          <p:cNvSpPr>
            <a:spLocks noGrp="1"/>
          </p:cNvSpPr>
          <p:nvPr>
            <p:ph type="title"/>
          </p:nvPr>
        </p:nvSpPr>
        <p:spPr>
          <a:xfrm>
            <a:off x="5080216" y="1076324"/>
            <a:ext cx="6272784" cy="1079629"/>
          </a:xfrm>
        </p:spPr>
        <p:txBody>
          <a:bodyPr anchor="b">
            <a:normAutofit/>
          </a:bodyPr>
          <a:lstStyle/>
          <a:p>
            <a:r>
              <a:rPr lang="en-GB" sz="3600" dirty="0"/>
              <a:t>Why is Organising Classes by Age a Good Idea?</a:t>
            </a:r>
          </a:p>
        </p:txBody>
      </p:sp>
      <p:pic>
        <p:nvPicPr>
          <p:cNvPr id="5" name="Picture 4" descr="Large skydiving group mid-air">
            <a:extLst>
              <a:ext uri="{FF2B5EF4-FFF2-40B4-BE49-F238E27FC236}">
                <a16:creationId xmlns:a16="http://schemas.microsoft.com/office/drawing/2014/main" id="{36F8FFA9-9265-69B4-93F2-E35447582E9F}"/>
              </a:ext>
            </a:extLst>
          </p:cNvPr>
          <p:cNvPicPr>
            <a:picLocks noChangeAspect="1"/>
          </p:cNvPicPr>
          <p:nvPr/>
        </p:nvPicPr>
        <p:blipFill rotWithShape="1">
          <a:blip r:embed="rId2"/>
          <a:srcRect l="28741" r="27573"/>
          <a:stretch/>
        </p:blipFill>
        <p:spPr>
          <a:xfrm>
            <a:off x="20" y="10"/>
            <a:ext cx="4505305" cy="6857990"/>
          </a:xfrm>
          <a:prstGeom prst="rect">
            <a:avLst/>
          </a:prstGeom>
        </p:spPr>
      </p:pic>
      <p:sp>
        <p:nvSpPr>
          <p:cNvPr id="11" name="!!accent">
            <a:extLst>
              <a:ext uri="{FF2B5EF4-FFF2-40B4-BE49-F238E27FC236}">
                <a16:creationId xmlns:a16="http://schemas.microsoft.com/office/drawing/2014/main" id="{EABAD4DA-87BA-4F70-9EF0-45C6BCF17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17960" y="363389"/>
            <a:ext cx="73152"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915128D9-2797-47FA-B6FE-EC24E6B843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99266" y="2935541"/>
            <a:ext cx="6217920"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B2D5E72E-1D9B-2B17-8A4C-44132626C7AB}"/>
              </a:ext>
            </a:extLst>
          </p:cNvPr>
          <p:cNvSpPr>
            <a:spLocks noGrp="1"/>
          </p:cNvSpPr>
          <p:nvPr>
            <p:ph idx="1"/>
          </p:nvPr>
        </p:nvSpPr>
        <p:spPr>
          <a:xfrm>
            <a:off x="5080216" y="2155953"/>
            <a:ext cx="6272784" cy="4021009"/>
          </a:xfrm>
        </p:spPr>
        <p:txBody>
          <a:bodyPr>
            <a:noAutofit/>
          </a:bodyPr>
          <a:lstStyle/>
          <a:p>
            <a:pPr>
              <a:lnSpc>
                <a:spcPct val="100000"/>
              </a:lnSpc>
            </a:pPr>
            <a:r>
              <a:rPr lang="en-GB" sz="1800" dirty="0"/>
              <a:t>No judgement about children’s ability or maturity level is made.</a:t>
            </a:r>
          </a:p>
          <a:p>
            <a:pPr>
              <a:lnSpc>
                <a:spcPct val="100000"/>
              </a:lnSpc>
            </a:pPr>
            <a:r>
              <a:rPr lang="en-GB" sz="1800" dirty="0"/>
              <a:t>No-one is ‘held back’.</a:t>
            </a:r>
          </a:p>
          <a:p>
            <a:pPr>
              <a:lnSpc>
                <a:spcPct val="100000"/>
              </a:lnSpc>
            </a:pPr>
            <a:r>
              <a:rPr lang="en-GB" sz="1800" dirty="0"/>
              <a:t>Children know that there are no ‘clever classes’ and ‘not so clever classes’; rather that there’s excellence everywhere.</a:t>
            </a:r>
          </a:p>
          <a:p>
            <a:pPr>
              <a:lnSpc>
                <a:spcPct val="100000"/>
              </a:lnSpc>
            </a:pPr>
            <a:r>
              <a:rPr lang="en-GB" sz="1800" dirty="0"/>
              <a:t>It’s easy for everyone to understand; there are no grey areas.</a:t>
            </a:r>
          </a:p>
          <a:p>
            <a:pPr>
              <a:lnSpc>
                <a:spcPct val="100000"/>
              </a:lnSpc>
            </a:pPr>
            <a:r>
              <a:rPr lang="en-GB" sz="1800" dirty="0"/>
              <a:t>In every class there will be high and lower attaining children.  They can collaborate and support one another’s learning.</a:t>
            </a:r>
          </a:p>
          <a:p>
            <a:pPr>
              <a:lnSpc>
                <a:spcPct val="100000"/>
              </a:lnSpc>
            </a:pPr>
            <a:r>
              <a:rPr lang="en-GB" sz="1800" dirty="0"/>
              <a:t>The average age range in split year group classes is about 8 months as opposed to 12 months in single year classes.</a:t>
            </a:r>
          </a:p>
        </p:txBody>
      </p:sp>
    </p:spTree>
    <p:extLst>
      <p:ext uri="{BB962C8B-B14F-4D97-AF65-F5344CB8AC3E}">
        <p14:creationId xmlns:p14="http://schemas.microsoft.com/office/powerpoint/2010/main" val="2363305705"/>
      </p:ext>
    </p:extLst>
  </p:cSld>
  <p:clrMapOvr>
    <a:masterClrMapping/>
  </p:clrMapOvr>
  <p:transition spd="slow">
    <p:randomBar dir="vert"/>
  </p:transition>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380AD67-C5CA-4918-B4BB-C359BB03EE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FDF264B-4C55-B125-B89D-F5E4A23614DD}"/>
              </a:ext>
            </a:extLst>
          </p:cNvPr>
          <p:cNvSpPr>
            <a:spLocks noGrp="1"/>
          </p:cNvSpPr>
          <p:nvPr>
            <p:ph type="title"/>
          </p:nvPr>
        </p:nvSpPr>
        <p:spPr>
          <a:xfrm>
            <a:off x="5080216" y="1076324"/>
            <a:ext cx="6272784" cy="1535051"/>
          </a:xfrm>
        </p:spPr>
        <p:txBody>
          <a:bodyPr anchor="b">
            <a:normAutofit/>
          </a:bodyPr>
          <a:lstStyle/>
          <a:p>
            <a:r>
              <a:rPr lang="en-GB" sz="5200"/>
              <a:t>Domains/Topics.</a:t>
            </a:r>
          </a:p>
        </p:txBody>
      </p:sp>
      <p:pic>
        <p:nvPicPr>
          <p:cNvPr id="5" name="Picture 4" descr="Plant growing in a concrete crack">
            <a:extLst>
              <a:ext uri="{FF2B5EF4-FFF2-40B4-BE49-F238E27FC236}">
                <a16:creationId xmlns:a16="http://schemas.microsoft.com/office/drawing/2014/main" id="{58D63E71-0D62-34C4-37C2-F20E5A207A50}"/>
              </a:ext>
            </a:extLst>
          </p:cNvPr>
          <p:cNvPicPr>
            <a:picLocks noChangeAspect="1"/>
          </p:cNvPicPr>
          <p:nvPr/>
        </p:nvPicPr>
        <p:blipFill rotWithShape="1">
          <a:blip r:embed="rId2"/>
          <a:srcRect l="18757" r="37391" b="-1"/>
          <a:stretch/>
        </p:blipFill>
        <p:spPr>
          <a:xfrm>
            <a:off x="20" y="10"/>
            <a:ext cx="4505305" cy="6857990"/>
          </a:xfrm>
          <a:prstGeom prst="rect">
            <a:avLst/>
          </a:prstGeom>
        </p:spPr>
      </p:pic>
      <p:sp>
        <p:nvSpPr>
          <p:cNvPr id="11" name="!!accent">
            <a:extLst>
              <a:ext uri="{FF2B5EF4-FFF2-40B4-BE49-F238E27FC236}">
                <a16:creationId xmlns:a16="http://schemas.microsoft.com/office/drawing/2014/main" id="{EABAD4DA-87BA-4F70-9EF0-45C6BCF17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17960" y="363389"/>
            <a:ext cx="73152"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915128D9-2797-47FA-B6FE-EC24E6B843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99266" y="2935541"/>
            <a:ext cx="6217920"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4CE14B7C-1288-2B1F-83C7-F0D44B007366}"/>
              </a:ext>
            </a:extLst>
          </p:cNvPr>
          <p:cNvSpPr>
            <a:spLocks noGrp="1"/>
          </p:cNvSpPr>
          <p:nvPr>
            <p:ph idx="1"/>
          </p:nvPr>
        </p:nvSpPr>
        <p:spPr>
          <a:xfrm>
            <a:off x="5080216" y="3351276"/>
            <a:ext cx="6272784" cy="2825686"/>
          </a:xfrm>
        </p:spPr>
        <p:txBody>
          <a:bodyPr>
            <a:normAutofit lnSpcReduction="10000"/>
          </a:bodyPr>
          <a:lstStyle/>
          <a:p>
            <a:r>
              <a:rPr lang="en-GB" sz="1800" dirty="0"/>
              <a:t>Our domains are planned so that they can accommodate a two year span.</a:t>
            </a:r>
          </a:p>
          <a:p>
            <a:r>
              <a:rPr lang="en-GB" sz="1800" dirty="0"/>
              <a:t>This means that the level of the material to be covered can easily be adjusted by teachers in order to provide appropriate levels of challenge for pupils.  For example, our ‘Human Body’ Domain that the Year 3/4 class will be studying is designed to cover the full ability range from the beginning of Year 3 to the conclusion of Year 4.</a:t>
            </a:r>
          </a:p>
        </p:txBody>
      </p:sp>
    </p:spTree>
    <p:extLst>
      <p:ext uri="{BB962C8B-B14F-4D97-AF65-F5344CB8AC3E}">
        <p14:creationId xmlns:p14="http://schemas.microsoft.com/office/powerpoint/2010/main" val="1310806877"/>
      </p:ext>
    </p:extLst>
  </p:cSld>
  <p:clrMapOvr>
    <a:masterClrMapping/>
  </p:clrMapOvr>
  <p:transition spd="slow">
    <p:randomBar dir="vert"/>
  </p:transition>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380AD67-C5CA-4918-B4BB-C359BB03EE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149E918-835A-394E-59AE-2216636877DD}"/>
              </a:ext>
            </a:extLst>
          </p:cNvPr>
          <p:cNvSpPr>
            <a:spLocks noGrp="1"/>
          </p:cNvSpPr>
          <p:nvPr>
            <p:ph type="title"/>
          </p:nvPr>
        </p:nvSpPr>
        <p:spPr>
          <a:xfrm>
            <a:off x="5080216" y="1076324"/>
            <a:ext cx="6272784" cy="1535051"/>
          </a:xfrm>
        </p:spPr>
        <p:txBody>
          <a:bodyPr anchor="b">
            <a:normAutofit/>
          </a:bodyPr>
          <a:lstStyle/>
          <a:p>
            <a:r>
              <a:rPr lang="en-GB" sz="5200"/>
              <a:t>White Rose Maths</a:t>
            </a:r>
          </a:p>
        </p:txBody>
      </p:sp>
      <p:pic>
        <p:nvPicPr>
          <p:cNvPr id="5" name="Picture 4" descr="Calendar on table">
            <a:extLst>
              <a:ext uri="{FF2B5EF4-FFF2-40B4-BE49-F238E27FC236}">
                <a16:creationId xmlns:a16="http://schemas.microsoft.com/office/drawing/2014/main" id="{67C8BBD8-C1AA-A799-863B-8A510298343E}"/>
              </a:ext>
            </a:extLst>
          </p:cNvPr>
          <p:cNvPicPr>
            <a:picLocks noChangeAspect="1"/>
          </p:cNvPicPr>
          <p:nvPr/>
        </p:nvPicPr>
        <p:blipFill rotWithShape="1">
          <a:blip r:embed="rId2"/>
          <a:srcRect l="10991" r="45158" b="-1"/>
          <a:stretch/>
        </p:blipFill>
        <p:spPr>
          <a:xfrm>
            <a:off x="20" y="10"/>
            <a:ext cx="4505305" cy="6857990"/>
          </a:xfrm>
          <a:prstGeom prst="rect">
            <a:avLst/>
          </a:prstGeom>
        </p:spPr>
      </p:pic>
      <p:sp>
        <p:nvSpPr>
          <p:cNvPr id="11" name="!!accent">
            <a:extLst>
              <a:ext uri="{FF2B5EF4-FFF2-40B4-BE49-F238E27FC236}">
                <a16:creationId xmlns:a16="http://schemas.microsoft.com/office/drawing/2014/main" id="{EABAD4DA-87BA-4F70-9EF0-45C6BCF17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17960" y="363389"/>
            <a:ext cx="73152"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915128D9-2797-47FA-B6FE-EC24E6B843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99266" y="2935541"/>
            <a:ext cx="6217920"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9E26CFC8-6427-A051-2103-ED05D600F7BE}"/>
              </a:ext>
            </a:extLst>
          </p:cNvPr>
          <p:cNvSpPr>
            <a:spLocks noGrp="1"/>
          </p:cNvSpPr>
          <p:nvPr>
            <p:ph idx="1"/>
          </p:nvPr>
        </p:nvSpPr>
        <p:spPr>
          <a:xfrm>
            <a:off x="5080216" y="3351276"/>
            <a:ext cx="6272784" cy="2825686"/>
          </a:xfrm>
        </p:spPr>
        <p:txBody>
          <a:bodyPr>
            <a:noAutofit/>
          </a:bodyPr>
          <a:lstStyle/>
          <a:p>
            <a:pPr>
              <a:lnSpc>
                <a:spcPct val="100000"/>
              </a:lnSpc>
            </a:pPr>
            <a:r>
              <a:rPr lang="en-GB" sz="1800" dirty="0"/>
              <a:t>WRM is planned so that split year group classes can be accommodated (you can look this up on-line).</a:t>
            </a:r>
          </a:p>
          <a:p>
            <a:pPr>
              <a:lnSpc>
                <a:spcPct val="100000"/>
              </a:lnSpc>
            </a:pPr>
            <a:r>
              <a:rPr lang="en-GB" sz="1800" dirty="0"/>
              <a:t>Learning activities are noted for both year groups in a class.</a:t>
            </a:r>
          </a:p>
          <a:p>
            <a:pPr>
              <a:lnSpc>
                <a:spcPct val="100000"/>
              </a:lnSpc>
            </a:pPr>
            <a:r>
              <a:rPr lang="en-GB" sz="1800" dirty="0"/>
              <a:t>This is a big advantage (it’s what we are doing in our Atelier for example) because there may be Year 3 pupils in the Y3/4 class who are more than capable of working at a higher level and there may be some struggling Year 4 pupils who will benefit from simpler tasks.  The planning allows teachers to cater for this range.</a:t>
            </a:r>
          </a:p>
        </p:txBody>
      </p:sp>
    </p:spTree>
    <p:extLst>
      <p:ext uri="{BB962C8B-B14F-4D97-AF65-F5344CB8AC3E}">
        <p14:creationId xmlns:p14="http://schemas.microsoft.com/office/powerpoint/2010/main" val="3493553218"/>
      </p:ext>
    </p:extLst>
  </p:cSld>
  <p:clrMapOvr>
    <a:masterClrMapping/>
  </p:clrMapOvr>
  <p:transition spd="slow">
    <p:randomBar dir="vert"/>
  </p:transition>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17">
            <a:extLst>
              <a:ext uri="{FF2B5EF4-FFF2-40B4-BE49-F238E27FC236}">
                <a16:creationId xmlns:a16="http://schemas.microsoft.com/office/drawing/2014/main" id="{AFF8D2E5-2C4E-47B1-930B-6C82B7C313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D8DF724-3D8E-0214-0437-842993A469A5}"/>
              </a:ext>
            </a:extLst>
          </p:cNvPr>
          <p:cNvSpPr>
            <a:spLocks noGrp="1"/>
          </p:cNvSpPr>
          <p:nvPr>
            <p:ph type="title"/>
          </p:nvPr>
        </p:nvSpPr>
        <p:spPr>
          <a:xfrm>
            <a:off x="841248" y="251312"/>
            <a:ext cx="10506456" cy="1010264"/>
          </a:xfrm>
        </p:spPr>
        <p:txBody>
          <a:bodyPr anchor="ctr">
            <a:normAutofit/>
          </a:bodyPr>
          <a:lstStyle/>
          <a:p>
            <a:r>
              <a:rPr lang="en-GB"/>
              <a:t>Progression Models – Science.</a:t>
            </a:r>
            <a:endParaRPr lang="en-GB" dirty="0"/>
          </a:p>
        </p:txBody>
      </p:sp>
      <p:sp>
        <p:nvSpPr>
          <p:cNvPr id="29" name="Rectangle 19">
            <a:extLst>
              <a:ext uri="{FF2B5EF4-FFF2-40B4-BE49-F238E27FC236}">
                <a16:creationId xmlns:a16="http://schemas.microsoft.com/office/drawing/2014/main" id="{801E4ADA-0EA9-4930-846E-3C11E8BED6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17618"/>
            <a:ext cx="128016" cy="63141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Rectangle 21">
            <a:extLst>
              <a:ext uri="{FF2B5EF4-FFF2-40B4-BE49-F238E27FC236}">
                <a16:creationId xmlns:a16="http://schemas.microsoft.com/office/drawing/2014/main" id="{FB92FFCE-0C90-454E-AA25-D4EE9A6C39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1248" y="1380864"/>
            <a:ext cx="10506456"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4" name="Content Placeholder 3">
            <a:extLst>
              <a:ext uri="{FF2B5EF4-FFF2-40B4-BE49-F238E27FC236}">
                <a16:creationId xmlns:a16="http://schemas.microsoft.com/office/drawing/2014/main" id="{2D14C25F-9893-734B-8B29-A54D5BEC37D6}"/>
              </a:ext>
            </a:extLst>
          </p:cNvPr>
          <p:cNvGraphicFramePr>
            <a:graphicFrameLocks noGrp="1"/>
          </p:cNvGraphicFramePr>
          <p:nvPr>
            <p:ph idx="1"/>
            <p:extLst>
              <p:ext uri="{D42A27DB-BD31-4B8C-83A1-F6EECF244321}">
                <p14:modId xmlns:p14="http://schemas.microsoft.com/office/powerpoint/2010/main" val="2095026164"/>
              </p:ext>
            </p:extLst>
          </p:nvPr>
        </p:nvGraphicFramePr>
        <p:xfrm>
          <a:off x="838200" y="1399152"/>
          <a:ext cx="10506460" cy="4722119"/>
        </p:xfrm>
        <a:graphic>
          <a:graphicData uri="http://schemas.openxmlformats.org/drawingml/2006/table">
            <a:tbl>
              <a:tblPr firstRow="1" firstCol="1" bandRow="1"/>
              <a:tblGrid>
                <a:gridCol w="788943">
                  <a:extLst>
                    <a:ext uri="{9D8B030D-6E8A-4147-A177-3AD203B41FA5}">
                      <a16:colId xmlns:a16="http://schemas.microsoft.com/office/drawing/2014/main" val="3644073071"/>
                    </a:ext>
                  </a:extLst>
                </a:gridCol>
                <a:gridCol w="1209009">
                  <a:extLst>
                    <a:ext uri="{9D8B030D-6E8A-4147-A177-3AD203B41FA5}">
                      <a16:colId xmlns:a16="http://schemas.microsoft.com/office/drawing/2014/main" val="3420139541"/>
                    </a:ext>
                  </a:extLst>
                </a:gridCol>
                <a:gridCol w="1286236">
                  <a:extLst>
                    <a:ext uri="{9D8B030D-6E8A-4147-A177-3AD203B41FA5}">
                      <a16:colId xmlns:a16="http://schemas.microsoft.com/office/drawing/2014/main" val="601924054"/>
                    </a:ext>
                  </a:extLst>
                </a:gridCol>
                <a:gridCol w="1037371">
                  <a:extLst>
                    <a:ext uri="{9D8B030D-6E8A-4147-A177-3AD203B41FA5}">
                      <a16:colId xmlns:a16="http://schemas.microsoft.com/office/drawing/2014/main" val="4268934814"/>
                    </a:ext>
                  </a:extLst>
                </a:gridCol>
                <a:gridCol w="2044255">
                  <a:extLst>
                    <a:ext uri="{9D8B030D-6E8A-4147-A177-3AD203B41FA5}">
                      <a16:colId xmlns:a16="http://schemas.microsoft.com/office/drawing/2014/main" val="1308267290"/>
                    </a:ext>
                  </a:extLst>
                </a:gridCol>
                <a:gridCol w="2035077">
                  <a:extLst>
                    <a:ext uri="{9D8B030D-6E8A-4147-A177-3AD203B41FA5}">
                      <a16:colId xmlns:a16="http://schemas.microsoft.com/office/drawing/2014/main" val="3566051880"/>
                    </a:ext>
                  </a:extLst>
                </a:gridCol>
                <a:gridCol w="2105569">
                  <a:extLst>
                    <a:ext uri="{9D8B030D-6E8A-4147-A177-3AD203B41FA5}">
                      <a16:colId xmlns:a16="http://schemas.microsoft.com/office/drawing/2014/main" val="3004531646"/>
                    </a:ext>
                  </a:extLst>
                </a:gridCol>
              </a:tblGrid>
              <a:tr h="463023">
                <a:tc>
                  <a:txBody>
                    <a:bodyPr/>
                    <a:lstStyle/>
                    <a:p>
                      <a:pPr algn="ctr" fontAlgn="ctr">
                        <a:lnSpc>
                          <a:spcPct val="115000"/>
                        </a:lnSpc>
                        <a:spcBef>
                          <a:spcPts val="0"/>
                        </a:spcBef>
                        <a:spcAft>
                          <a:spcPts val="1000"/>
                        </a:spcAft>
                      </a:pPr>
                      <a:r>
                        <a:rPr lang="en-GB" sz="800" b="1" i="0" u="none" strike="noStrike">
                          <a:effectLst/>
                          <a:latin typeface="Calibri" panose="020F0502020204030204" pitchFamily="34" charset="0"/>
                          <a:ea typeface="Calibri" panose="020F0502020204030204" pitchFamily="34" charset="0"/>
                          <a:cs typeface="Times New Roman" panose="02020603050405020304" pitchFamily="18" charset="0"/>
                        </a:rPr>
                        <a:t> </a:t>
                      </a:r>
                      <a:endParaRPr lang="en-GB" sz="800" b="0" i="0" u="none" strike="noStrike">
                        <a:effectLst/>
                        <a:latin typeface="Arial" panose="020B0604020202020204" pitchFamily="34" charset="0"/>
                      </a:endParaRPr>
                    </a:p>
                  </a:txBody>
                  <a:tcPr marL="30754" marR="30754" marT="4272"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gn="ctr" fontAlgn="t">
                        <a:lnSpc>
                          <a:spcPct val="115000"/>
                        </a:lnSpc>
                        <a:spcBef>
                          <a:spcPts val="0"/>
                        </a:spcBef>
                        <a:spcAft>
                          <a:spcPts val="1000"/>
                        </a:spcAft>
                      </a:pPr>
                      <a:r>
                        <a:rPr lang="en-GB" sz="800" b="1" i="0" u="none" strike="noStrike">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Early Years</a:t>
                      </a:r>
                      <a:endParaRPr lang="en-GB" sz="800" b="0" i="0" u="none" strike="noStrike">
                        <a:effectLst/>
                        <a:latin typeface="Arial" panose="020B0604020202020204" pitchFamily="34" charset="0"/>
                      </a:endParaRPr>
                    </a:p>
                  </a:txBody>
                  <a:tcPr marL="30754" marR="30754" marT="4272"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2DBDB"/>
                    </a:solidFill>
                  </a:tcPr>
                </a:tc>
                <a:tc>
                  <a:txBody>
                    <a:bodyPr/>
                    <a:lstStyle/>
                    <a:p>
                      <a:pPr algn="ctr" fontAlgn="ctr">
                        <a:lnSpc>
                          <a:spcPct val="115000"/>
                        </a:lnSpc>
                        <a:spcBef>
                          <a:spcPts val="0"/>
                        </a:spcBef>
                        <a:spcAft>
                          <a:spcPts val="1000"/>
                        </a:spcAft>
                      </a:pPr>
                      <a:r>
                        <a:rPr lang="en-GB" sz="800" b="1" i="0" u="none" strike="noStrike">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Progression Step 1</a:t>
                      </a:r>
                      <a:endParaRPr lang="en-GB" sz="800" b="0" i="0" u="none" strike="noStrike">
                        <a:effectLst/>
                        <a:latin typeface="Arial" panose="020B0604020202020204" pitchFamily="34" charset="0"/>
                      </a:endParaRPr>
                    </a:p>
                    <a:p>
                      <a:pPr marL="18288" algn="ctr" fontAlgn="ctr">
                        <a:lnSpc>
                          <a:spcPct val="115000"/>
                        </a:lnSpc>
                        <a:spcBef>
                          <a:spcPts val="0"/>
                        </a:spcBef>
                        <a:spcAft>
                          <a:spcPts val="1000"/>
                        </a:spcAft>
                      </a:pPr>
                      <a:r>
                        <a:rPr lang="en-GB" sz="800" b="1" i="0" u="none" strike="noStrike">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(Curriculum for Wales 2022)</a:t>
                      </a:r>
                      <a:endParaRPr lang="en-GB" sz="800" b="0" i="0" u="none" strike="noStrike">
                        <a:effectLst/>
                        <a:latin typeface="Arial" panose="020B0604020202020204" pitchFamily="34" charset="0"/>
                      </a:endParaRPr>
                    </a:p>
                  </a:txBody>
                  <a:tcPr marL="30754" marR="30754" marT="4272"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C6D9F1"/>
                    </a:solidFill>
                  </a:tcPr>
                </a:tc>
                <a:tc>
                  <a:txBody>
                    <a:bodyPr/>
                    <a:lstStyle/>
                    <a:p>
                      <a:pPr algn="ctr" fontAlgn="ctr">
                        <a:lnSpc>
                          <a:spcPct val="115000"/>
                        </a:lnSpc>
                        <a:spcBef>
                          <a:spcPts val="0"/>
                        </a:spcBef>
                        <a:spcAft>
                          <a:spcPts val="1000"/>
                        </a:spcAft>
                      </a:pPr>
                      <a:r>
                        <a:rPr lang="en-GB" sz="800" b="1" i="0" u="none" strike="noStrike">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Year 1</a:t>
                      </a:r>
                      <a:endParaRPr lang="en-GB" sz="800" b="0" i="0" u="none" strike="noStrike">
                        <a:effectLst/>
                        <a:latin typeface="Arial" panose="020B0604020202020204" pitchFamily="34" charset="0"/>
                      </a:endParaRPr>
                    </a:p>
                  </a:txBody>
                  <a:tcPr marL="30754" marR="30754" marT="427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E5B8B7"/>
                    </a:solidFill>
                  </a:tcPr>
                </a:tc>
                <a:tc>
                  <a:txBody>
                    <a:bodyPr/>
                    <a:lstStyle/>
                    <a:p>
                      <a:pPr algn="ctr" fontAlgn="ctr">
                        <a:lnSpc>
                          <a:spcPct val="115000"/>
                        </a:lnSpc>
                        <a:spcBef>
                          <a:spcPts val="0"/>
                        </a:spcBef>
                        <a:spcAft>
                          <a:spcPts val="1000"/>
                        </a:spcAft>
                      </a:pPr>
                      <a:r>
                        <a:rPr lang="en-GB" sz="800" b="1" i="0" u="none" strike="noStrike">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Year 2 </a:t>
                      </a:r>
                      <a:endParaRPr lang="en-GB" sz="800" b="0" i="0" u="none" strike="noStrike">
                        <a:effectLst/>
                        <a:latin typeface="Arial" panose="020B0604020202020204" pitchFamily="34" charset="0"/>
                      </a:endParaRPr>
                    </a:p>
                  </a:txBody>
                  <a:tcPr marL="30754" marR="30754" marT="427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D99594"/>
                    </a:solidFill>
                  </a:tcPr>
                </a:tc>
                <a:tc>
                  <a:txBody>
                    <a:bodyPr/>
                    <a:lstStyle/>
                    <a:p>
                      <a:pPr algn="ctr" fontAlgn="ctr">
                        <a:lnSpc>
                          <a:spcPct val="115000"/>
                        </a:lnSpc>
                        <a:spcBef>
                          <a:spcPts val="0"/>
                        </a:spcBef>
                        <a:spcAft>
                          <a:spcPts val="1000"/>
                        </a:spcAft>
                      </a:pPr>
                      <a:r>
                        <a:rPr lang="en-GB" sz="800" b="1" i="0" u="none" strike="noStrike">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Year 3</a:t>
                      </a:r>
                      <a:endParaRPr lang="en-GB" sz="800" b="0" i="0" u="none" strike="noStrike">
                        <a:effectLst/>
                        <a:latin typeface="Arial" panose="020B0604020202020204" pitchFamily="34" charset="0"/>
                      </a:endParaRPr>
                    </a:p>
                  </a:txBody>
                  <a:tcPr marL="30754" marR="30754" marT="427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C76361"/>
                    </a:solidFill>
                  </a:tcPr>
                </a:tc>
                <a:tc>
                  <a:txBody>
                    <a:bodyPr/>
                    <a:lstStyle/>
                    <a:p>
                      <a:pPr algn="ctr" fontAlgn="ctr">
                        <a:lnSpc>
                          <a:spcPct val="115000"/>
                        </a:lnSpc>
                        <a:spcBef>
                          <a:spcPts val="0"/>
                        </a:spcBef>
                        <a:spcAft>
                          <a:spcPts val="1000"/>
                        </a:spcAft>
                      </a:pPr>
                      <a:r>
                        <a:rPr lang="en-GB" sz="800" b="1" i="0" u="none" strike="noStrike">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Progression Step 2</a:t>
                      </a:r>
                      <a:endParaRPr lang="en-GB" sz="800" b="0" i="0" u="none" strike="noStrike">
                        <a:effectLst/>
                        <a:latin typeface="Arial" panose="020B0604020202020204" pitchFamily="34" charset="0"/>
                      </a:endParaRPr>
                    </a:p>
                    <a:p>
                      <a:pPr marL="201168" algn="ctr" fontAlgn="ctr">
                        <a:lnSpc>
                          <a:spcPct val="115000"/>
                        </a:lnSpc>
                        <a:spcBef>
                          <a:spcPts val="0"/>
                        </a:spcBef>
                        <a:spcAft>
                          <a:spcPts val="1000"/>
                        </a:spcAft>
                      </a:pPr>
                      <a:r>
                        <a:rPr lang="en-GB" sz="800" b="1" i="0" u="none" strike="noStrike">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(Curriculum for Wales 2022)</a:t>
                      </a:r>
                      <a:endParaRPr lang="en-GB" sz="800" b="0" i="0" u="none" strike="noStrike">
                        <a:effectLst/>
                        <a:latin typeface="Arial" panose="020B0604020202020204" pitchFamily="34" charset="0"/>
                      </a:endParaRPr>
                    </a:p>
                  </a:txBody>
                  <a:tcPr marL="30754" marR="30754" marT="4272"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C6D9F1"/>
                    </a:solidFill>
                  </a:tcPr>
                </a:tc>
                <a:extLst>
                  <a:ext uri="{0D108BD9-81ED-4DB2-BD59-A6C34878D82A}">
                    <a16:rowId xmlns:a16="http://schemas.microsoft.com/office/drawing/2014/main" val="1379173830"/>
                  </a:ext>
                </a:extLst>
              </a:tr>
              <a:tr h="393282">
                <a:tc rowSpan="4">
                  <a:txBody>
                    <a:bodyPr/>
                    <a:lstStyle/>
                    <a:p>
                      <a:pPr algn="ctr" fontAlgn="ctr">
                        <a:lnSpc>
                          <a:spcPct val="115000"/>
                        </a:lnSpc>
                        <a:spcBef>
                          <a:spcPts val="0"/>
                        </a:spcBef>
                        <a:spcAft>
                          <a:spcPts val="1000"/>
                        </a:spcAft>
                      </a:pPr>
                      <a:r>
                        <a:rPr lang="en-GB" sz="800" b="1" i="0" u="none" strike="noStrike">
                          <a:effectLst/>
                          <a:latin typeface="Calibri" panose="020F0502020204030204" pitchFamily="34" charset="0"/>
                          <a:ea typeface="Calibri" panose="020F0502020204030204" pitchFamily="34" charset="0"/>
                          <a:cs typeface="Times New Roman" panose="02020603050405020304" pitchFamily="18" charset="0"/>
                        </a:rPr>
                        <a:t>Planning and Predicting </a:t>
                      </a:r>
                      <a:endParaRPr lang="en-GB" sz="800" b="0" i="0" u="none" strike="noStrike">
                        <a:effectLst/>
                        <a:latin typeface="Arial" panose="020B0604020202020204" pitchFamily="34" charset="0"/>
                      </a:endParaRPr>
                    </a:p>
                  </a:txBody>
                  <a:tcPr marL="41006" marR="41006" marT="20503" marB="20503">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gn="ctr" fontAlgn="ctr">
                        <a:lnSpc>
                          <a:spcPct val="115000"/>
                        </a:lnSpc>
                        <a:spcBef>
                          <a:spcPts val="0"/>
                        </a:spcBef>
                        <a:spcAft>
                          <a:spcPts val="1000"/>
                        </a:spcAft>
                      </a:pPr>
                      <a:r>
                        <a:rPr lang="en-GB" sz="900" b="0" i="0" u="none" strike="noStrike">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Suggest what might happen.</a:t>
                      </a:r>
                      <a:endParaRPr lang="en-GB" sz="900" b="0" i="0" u="none" strike="noStrike">
                        <a:effectLst/>
                        <a:latin typeface="Arial" panose="020B0604020202020204" pitchFamily="34" charset="0"/>
                      </a:endParaRPr>
                    </a:p>
                  </a:txBody>
                  <a:tcPr marL="30754" marR="30754" marT="4272"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DBDB"/>
                    </a:solidFill>
                  </a:tcPr>
                </a:tc>
                <a:tc rowSpan="4">
                  <a:txBody>
                    <a:bodyPr/>
                    <a:lstStyle/>
                    <a:p>
                      <a:pPr marL="347472" indent="-347472" algn="l" fontAlgn="ctr">
                        <a:lnSpc>
                          <a:spcPct val="115000"/>
                        </a:lnSpc>
                        <a:spcBef>
                          <a:spcPts val="0"/>
                        </a:spcBef>
                        <a:spcAft>
                          <a:spcPts val="1000"/>
                        </a:spcAft>
                        <a:buClrTx/>
                        <a:buSzPts val="800"/>
                        <a:buFont typeface="Symbol" panose="05050102010706020507" pitchFamily="18" charset="2"/>
                        <a:buChar char="·"/>
                      </a:pPr>
                      <a:r>
                        <a:rPr lang="en-GB" sz="900" b="0" i="0" u="none" strike="noStrike">
                          <a:solidFill>
                            <a:srgbClr val="000000"/>
                          </a:solidFill>
                          <a:effectLst/>
                          <a:latin typeface="Calibri" panose="020F0502020204030204" pitchFamily="34" charset="0"/>
                          <a:ea typeface="Calibri" panose="020F0502020204030204" pitchFamily="34" charset="0"/>
                          <a:cs typeface="Calibri" panose="020F0502020204030204" pitchFamily="34" charset="0"/>
                        </a:rPr>
                        <a:t>I can show curiosity and question how things work</a:t>
                      </a:r>
                      <a:endParaRPr lang="en-GB" sz="900" b="0" i="0" u="none" strike="noStrike">
                        <a:effectLst/>
                        <a:latin typeface="Arial" panose="020B0604020202020204" pitchFamily="34" charset="0"/>
                      </a:endParaRPr>
                    </a:p>
                  </a:txBody>
                  <a:tcPr marL="41006" marR="41006" marT="20503" marB="20503">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C6D9F1"/>
                    </a:solidFill>
                  </a:tcPr>
                </a:tc>
                <a:tc gridSpan="2">
                  <a:txBody>
                    <a:bodyPr/>
                    <a:lstStyle/>
                    <a:p>
                      <a:pPr algn="ctr" fontAlgn="ctr">
                        <a:lnSpc>
                          <a:spcPct val="115000"/>
                        </a:lnSpc>
                        <a:spcBef>
                          <a:spcPts val="0"/>
                        </a:spcBef>
                        <a:spcAft>
                          <a:spcPts val="1000"/>
                        </a:spcAft>
                      </a:pPr>
                      <a:r>
                        <a:rPr lang="en-GB" sz="900" b="0" i="0" u="none" strike="noStrike"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Suggest what might happen.</a:t>
                      </a:r>
                      <a:endParaRPr lang="en-GB" sz="900" b="0" i="0" u="none" strike="noStrike" dirty="0">
                        <a:effectLst/>
                        <a:latin typeface="Arial" panose="020B0604020202020204" pitchFamily="34" charset="0"/>
                      </a:endParaRPr>
                    </a:p>
                  </a:txBody>
                  <a:tcPr marL="41006" marR="41006" marT="20503" marB="205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B8B7"/>
                    </a:solidFill>
                  </a:tcPr>
                </a:tc>
                <a:tc hMerge="1">
                  <a:txBody>
                    <a:bodyPr/>
                    <a:lstStyle/>
                    <a:p>
                      <a:endParaRPr lang="en-GB"/>
                    </a:p>
                  </a:txBody>
                  <a:tcPr/>
                </a:tc>
                <a:tc>
                  <a:txBody>
                    <a:bodyPr/>
                    <a:lstStyle/>
                    <a:p>
                      <a:pPr algn="ctr" fontAlgn="ctr">
                        <a:lnSpc>
                          <a:spcPct val="115000"/>
                        </a:lnSpc>
                        <a:spcBef>
                          <a:spcPts val="0"/>
                        </a:spcBef>
                        <a:spcAft>
                          <a:spcPts val="1000"/>
                        </a:spcAft>
                      </a:pPr>
                      <a:r>
                        <a:rPr lang="en-GB" sz="900" b="0" i="0" u="none" strike="noStrike">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Respond to suggestions.</a:t>
                      </a:r>
                      <a:endParaRPr lang="en-GB" sz="900" b="0" i="0" u="none" strike="noStrike">
                        <a:effectLst/>
                        <a:latin typeface="Arial" panose="020B0604020202020204" pitchFamily="34" charset="0"/>
                      </a:endParaRPr>
                    </a:p>
                  </a:txBody>
                  <a:tcPr marL="30754" marR="30754" marT="427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76361"/>
                    </a:solidFill>
                  </a:tcPr>
                </a:tc>
                <a:tc rowSpan="4">
                  <a:txBody>
                    <a:bodyPr/>
                    <a:lstStyle/>
                    <a:p>
                      <a:pPr marL="347472" indent="-347472" algn="l" fontAlgn="ctr">
                        <a:lnSpc>
                          <a:spcPct val="115000"/>
                        </a:lnSpc>
                        <a:spcBef>
                          <a:spcPts val="0"/>
                        </a:spcBef>
                        <a:spcAft>
                          <a:spcPts val="0"/>
                        </a:spcAft>
                        <a:buClrTx/>
                        <a:buSzPts val="800"/>
                        <a:buFont typeface="Symbol" panose="05050102010706020507" pitchFamily="18" charset="2"/>
                        <a:buChar char="·"/>
                      </a:pPr>
                      <a:r>
                        <a:rPr lang="en-GB" sz="900" b="0" i="0" u="none" strike="noStrike">
                          <a:solidFill>
                            <a:srgbClr val="000000"/>
                          </a:solidFill>
                          <a:effectLst/>
                          <a:latin typeface="Calibri" panose="020F0502020204030204" pitchFamily="34" charset="0"/>
                          <a:ea typeface="Calibri" panose="020F0502020204030204" pitchFamily="34" charset="0"/>
                          <a:cs typeface="Calibri" panose="020F0502020204030204" pitchFamily="34" charset="0"/>
                        </a:rPr>
                        <a:t>I can ask questions and use my experience to suggest simple methods of inquiry. </a:t>
                      </a:r>
                      <a:endParaRPr lang="en-GB" sz="900" b="0" i="0" u="none" strike="noStrike">
                        <a:effectLst/>
                        <a:latin typeface="Arial" panose="020B0604020202020204" pitchFamily="34" charset="0"/>
                      </a:endParaRPr>
                    </a:p>
                    <a:p>
                      <a:pPr marL="347472" indent="-347472" algn="l" fontAlgn="ctr">
                        <a:lnSpc>
                          <a:spcPct val="115000"/>
                        </a:lnSpc>
                        <a:spcBef>
                          <a:spcPts val="0"/>
                        </a:spcBef>
                        <a:spcAft>
                          <a:spcPts val="1000"/>
                        </a:spcAft>
                      </a:pPr>
                      <a:r>
                        <a:rPr lang="en-GB" sz="900" b="0" i="0" u="none" strike="noStrike">
                          <a:solidFill>
                            <a:srgbClr val="000000"/>
                          </a:solidFill>
                          <a:effectLst/>
                          <a:latin typeface="Calibri" panose="020F0502020204030204" pitchFamily="34" charset="0"/>
                          <a:ea typeface="Calibri" panose="020F0502020204030204" pitchFamily="34" charset="0"/>
                          <a:cs typeface="Calibri" panose="020F0502020204030204" pitchFamily="34" charset="0"/>
                        </a:rPr>
                        <a:t>I can suggest how to use and dispose of everyday materials responsibly.</a:t>
                      </a:r>
                      <a:endParaRPr lang="en-GB" sz="900" b="0" i="0" u="none" strike="noStrike">
                        <a:effectLst/>
                        <a:latin typeface="Arial" panose="020B0604020202020204" pitchFamily="34" charset="0"/>
                      </a:endParaRPr>
                    </a:p>
                  </a:txBody>
                  <a:tcPr marL="41006" marR="41006" marT="20503" marB="20503">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C6D9F1"/>
                    </a:solidFill>
                  </a:tcPr>
                </a:tc>
                <a:extLst>
                  <a:ext uri="{0D108BD9-81ED-4DB2-BD59-A6C34878D82A}">
                    <a16:rowId xmlns:a16="http://schemas.microsoft.com/office/drawing/2014/main" val="781631111"/>
                  </a:ext>
                </a:extLst>
              </a:tr>
              <a:tr h="393282">
                <a:tc vMerge="1">
                  <a:txBody>
                    <a:bodyPr/>
                    <a:lstStyle/>
                    <a:p>
                      <a:endParaRPr lang="en-GB"/>
                    </a:p>
                  </a:txBody>
                  <a:tcPr/>
                </a:tc>
                <a:tc>
                  <a:txBody>
                    <a:bodyPr/>
                    <a:lstStyle/>
                    <a:p>
                      <a:pPr marL="109728" algn="ctr" fontAlgn="t">
                        <a:lnSpc>
                          <a:spcPct val="115000"/>
                        </a:lnSpc>
                        <a:spcBef>
                          <a:spcPts val="0"/>
                        </a:spcBef>
                        <a:spcAft>
                          <a:spcPts val="0"/>
                        </a:spcAft>
                      </a:pPr>
                      <a:r>
                        <a:rPr lang="en-GB" sz="900" b="0" i="0" u="none" strike="noStrike">
                          <a:solidFill>
                            <a:srgbClr val="000000"/>
                          </a:solidFill>
                          <a:effectLst/>
                          <a:latin typeface="Calibri" panose="020F0502020204030204" pitchFamily="34" charset="0"/>
                          <a:ea typeface="Calibri" panose="020F0502020204030204" pitchFamily="34" charset="0"/>
                          <a:cs typeface="Calibri" panose="020F0502020204030204" pitchFamily="34" charset="0"/>
                        </a:rPr>
                        <a:t>Begin to test ideas.</a:t>
                      </a:r>
                      <a:endParaRPr lang="en-GB" sz="900" b="0" i="0" u="none" strike="noStrike">
                        <a:effectLst/>
                        <a:latin typeface="Arial" panose="020B0604020202020204" pitchFamily="34" charset="0"/>
                      </a:endParaRPr>
                    </a:p>
                  </a:txBody>
                  <a:tcPr marL="30754" marR="30754" marT="4272"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DBDB"/>
                    </a:solidFill>
                  </a:tcPr>
                </a:tc>
                <a:tc vMerge="1">
                  <a:txBody>
                    <a:bodyPr/>
                    <a:lstStyle/>
                    <a:p>
                      <a:endParaRPr lang="en-GB"/>
                    </a:p>
                  </a:txBody>
                  <a:tcPr/>
                </a:tc>
                <a:tc>
                  <a:txBody>
                    <a:bodyPr/>
                    <a:lstStyle/>
                    <a:p>
                      <a:pPr algn="ctr" fontAlgn="ctr">
                        <a:lnSpc>
                          <a:spcPct val="115000"/>
                        </a:lnSpc>
                        <a:spcBef>
                          <a:spcPts val="0"/>
                        </a:spcBef>
                        <a:spcAft>
                          <a:spcPts val="1000"/>
                        </a:spcAft>
                      </a:pPr>
                      <a:r>
                        <a:rPr lang="en-GB" sz="900" b="0" i="0" u="none" strike="noStrike">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Test ideas.</a:t>
                      </a:r>
                      <a:endParaRPr lang="en-GB" sz="900" b="0" i="0" u="none" strike="noStrike">
                        <a:effectLst/>
                        <a:latin typeface="Arial" panose="020B0604020202020204" pitchFamily="34" charset="0"/>
                      </a:endParaRPr>
                    </a:p>
                  </a:txBody>
                  <a:tcPr marL="30754" marR="30754" marT="427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B8B7"/>
                    </a:solidFill>
                  </a:tcPr>
                </a:tc>
                <a:tc>
                  <a:txBody>
                    <a:bodyPr/>
                    <a:lstStyle/>
                    <a:p>
                      <a:pPr algn="ctr" fontAlgn="ctr">
                        <a:lnSpc>
                          <a:spcPct val="115000"/>
                        </a:lnSpc>
                        <a:spcBef>
                          <a:spcPts val="0"/>
                        </a:spcBef>
                        <a:spcAft>
                          <a:spcPts val="1000"/>
                        </a:spcAft>
                      </a:pPr>
                      <a:r>
                        <a:rPr lang="en-GB" sz="900" b="0" i="0" u="none" strike="noStrike">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With help, suggest some ideas and questions.</a:t>
                      </a:r>
                      <a:endParaRPr lang="en-GB" sz="900" b="0" i="0" u="none" strike="noStrike">
                        <a:effectLst/>
                        <a:latin typeface="Arial" panose="020B0604020202020204" pitchFamily="34" charset="0"/>
                      </a:endParaRPr>
                    </a:p>
                  </a:txBody>
                  <a:tcPr marL="30754" marR="30754" marT="427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9594"/>
                    </a:solidFill>
                  </a:tcPr>
                </a:tc>
                <a:tc>
                  <a:txBody>
                    <a:bodyPr/>
                    <a:lstStyle/>
                    <a:p>
                      <a:pPr algn="ctr" fontAlgn="ctr">
                        <a:lnSpc>
                          <a:spcPct val="115000"/>
                        </a:lnSpc>
                        <a:spcBef>
                          <a:spcPts val="0"/>
                        </a:spcBef>
                        <a:spcAft>
                          <a:spcPts val="1000"/>
                        </a:spcAft>
                      </a:pPr>
                      <a:r>
                        <a:rPr lang="en-GB" sz="900" b="0" i="0" u="none" strike="noStrike">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With help put forward ideas about testing.</a:t>
                      </a:r>
                      <a:endParaRPr lang="en-GB" sz="900" b="0" i="0" u="none" strike="noStrike">
                        <a:effectLst/>
                        <a:latin typeface="Arial" panose="020B0604020202020204" pitchFamily="34" charset="0"/>
                      </a:endParaRPr>
                    </a:p>
                  </a:txBody>
                  <a:tcPr marL="30754" marR="30754" marT="427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76361"/>
                    </a:solidFill>
                  </a:tcPr>
                </a:tc>
                <a:tc vMerge="1">
                  <a:txBody>
                    <a:bodyPr/>
                    <a:lstStyle/>
                    <a:p>
                      <a:endParaRPr lang="en-GB"/>
                    </a:p>
                  </a:txBody>
                  <a:tcPr/>
                </a:tc>
                <a:extLst>
                  <a:ext uri="{0D108BD9-81ED-4DB2-BD59-A6C34878D82A}">
                    <a16:rowId xmlns:a16="http://schemas.microsoft.com/office/drawing/2014/main" val="1346269155"/>
                  </a:ext>
                </a:extLst>
              </a:tr>
              <a:tr h="210935">
                <a:tc vMerge="1">
                  <a:txBody>
                    <a:bodyPr/>
                    <a:lstStyle/>
                    <a:p>
                      <a:endParaRPr lang="en-GB"/>
                    </a:p>
                  </a:txBody>
                  <a:tcPr/>
                </a:tc>
                <a:tc>
                  <a:txBody>
                    <a:bodyPr/>
                    <a:lstStyle/>
                    <a:p>
                      <a:pPr marL="109728" algn="ctr" fontAlgn="t">
                        <a:lnSpc>
                          <a:spcPct val="115000"/>
                        </a:lnSpc>
                        <a:spcBef>
                          <a:spcPts val="0"/>
                        </a:spcBef>
                        <a:spcAft>
                          <a:spcPts val="0"/>
                        </a:spcAft>
                      </a:pPr>
                      <a:r>
                        <a:rPr lang="en-GB" sz="900" b="0" i="0" u="none" strike="noStrike">
                          <a:effectLst/>
                          <a:latin typeface="Calibri" panose="020F0502020204030204" pitchFamily="34" charset="0"/>
                          <a:ea typeface="Calibri" panose="020F0502020204030204" pitchFamily="34" charset="0"/>
                          <a:cs typeface="Calibri" panose="020F0502020204030204" pitchFamily="34" charset="0"/>
                        </a:rPr>
                        <a:t> </a:t>
                      </a:r>
                      <a:endParaRPr lang="en-GB" sz="900" b="0" i="0" u="none" strike="noStrike">
                        <a:effectLst/>
                        <a:latin typeface="Arial" panose="020B0604020202020204" pitchFamily="34" charset="0"/>
                      </a:endParaRPr>
                    </a:p>
                  </a:txBody>
                  <a:tcPr marL="30754" marR="30754" marT="4272"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DBDB"/>
                    </a:solidFill>
                  </a:tcPr>
                </a:tc>
                <a:tc vMerge="1">
                  <a:txBody>
                    <a:bodyPr/>
                    <a:lstStyle/>
                    <a:p>
                      <a:endParaRPr lang="en-GB"/>
                    </a:p>
                  </a:txBody>
                  <a:tcPr/>
                </a:tc>
                <a:tc>
                  <a:txBody>
                    <a:bodyPr/>
                    <a:lstStyle/>
                    <a:p>
                      <a:pPr algn="ctr" fontAlgn="ctr">
                        <a:lnSpc>
                          <a:spcPct val="115000"/>
                        </a:lnSpc>
                        <a:spcBef>
                          <a:spcPts val="0"/>
                        </a:spcBef>
                        <a:spcAft>
                          <a:spcPts val="1000"/>
                        </a:spcAft>
                      </a:pPr>
                      <a:r>
                        <a:rPr lang="en-GB" sz="900" b="0" i="0" u="none" strike="noStrike">
                          <a:effectLst/>
                          <a:latin typeface="Calibri" panose="020F0502020204030204" pitchFamily="34" charset="0"/>
                          <a:ea typeface="Calibri" panose="020F0502020204030204" pitchFamily="34" charset="0"/>
                          <a:cs typeface="Times New Roman" panose="02020603050405020304" pitchFamily="18" charset="0"/>
                        </a:rPr>
                        <a:t> </a:t>
                      </a:r>
                      <a:endParaRPr lang="en-GB" sz="900" b="0" i="0" u="none" strike="noStrike">
                        <a:effectLst/>
                        <a:latin typeface="Arial" panose="020B0604020202020204" pitchFamily="34" charset="0"/>
                      </a:endParaRPr>
                    </a:p>
                  </a:txBody>
                  <a:tcPr marL="30754" marR="30754" marT="427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B8B7"/>
                    </a:solidFill>
                  </a:tcPr>
                </a:tc>
                <a:tc>
                  <a:txBody>
                    <a:bodyPr/>
                    <a:lstStyle/>
                    <a:p>
                      <a:pPr algn="ctr" fontAlgn="ctr">
                        <a:lnSpc>
                          <a:spcPct val="115000"/>
                        </a:lnSpc>
                        <a:spcBef>
                          <a:spcPts val="0"/>
                        </a:spcBef>
                        <a:spcAft>
                          <a:spcPts val="1000"/>
                        </a:spcAft>
                      </a:pPr>
                      <a:r>
                        <a:rPr lang="en-GB" sz="900" b="0" i="0" u="none" strike="noStrike">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Think about how to collect evidence.</a:t>
                      </a:r>
                      <a:endParaRPr lang="en-GB" sz="900" b="0" i="0" u="none" strike="noStrike">
                        <a:effectLst/>
                        <a:latin typeface="Arial" panose="020B0604020202020204" pitchFamily="34" charset="0"/>
                      </a:endParaRPr>
                    </a:p>
                  </a:txBody>
                  <a:tcPr marL="30754" marR="30754" marT="427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9594"/>
                    </a:solidFill>
                  </a:tcPr>
                </a:tc>
                <a:tc>
                  <a:txBody>
                    <a:bodyPr/>
                    <a:lstStyle/>
                    <a:p>
                      <a:pPr algn="ctr" fontAlgn="ctr">
                        <a:lnSpc>
                          <a:spcPct val="115000"/>
                        </a:lnSpc>
                        <a:spcBef>
                          <a:spcPts val="0"/>
                        </a:spcBef>
                        <a:spcAft>
                          <a:spcPts val="1000"/>
                        </a:spcAft>
                      </a:pPr>
                      <a:r>
                        <a:rPr lang="en-GB" sz="900" b="0" i="0" u="none" strike="noStrike">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Make predictions.</a:t>
                      </a:r>
                      <a:endParaRPr lang="en-GB" sz="900" b="0" i="0" u="none" strike="noStrike">
                        <a:effectLst/>
                        <a:latin typeface="Arial" panose="020B0604020202020204" pitchFamily="34" charset="0"/>
                      </a:endParaRPr>
                    </a:p>
                  </a:txBody>
                  <a:tcPr marL="30754" marR="30754" marT="427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76361"/>
                    </a:solidFill>
                  </a:tcPr>
                </a:tc>
                <a:tc vMerge="1">
                  <a:txBody>
                    <a:bodyPr/>
                    <a:lstStyle/>
                    <a:p>
                      <a:endParaRPr lang="en-GB"/>
                    </a:p>
                  </a:txBody>
                  <a:tcPr/>
                </a:tc>
                <a:extLst>
                  <a:ext uri="{0D108BD9-81ED-4DB2-BD59-A6C34878D82A}">
                    <a16:rowId xmlns:a16="http://schemas.microsoft.com/office/drawing/2014/main" val="581754209"/>
                  </a:ext>
                </a:extLst>
              </a:tr>
              <a:tr h="393282">
                <a:tc vMerge="1">
                  <a:txBody>
                    <a:bodyPr/>
                    <a:lstStyle/>
                    <a:p>
                      <a:endParaRPr lang="en-GB"/>
                    </a:p>
                  </a:txBody>
                  <a:tcPr/>
                </a:tc>
                <a:tc>
                  <a:txBody>
                    <a:bodyPr/>
                    <a:lstStyle/>
                    <a:p>
                      <a:pPr marL="109728" algn="ctr" fontAlgn="t">
                        <a:lnSpc>
                          <a:spcPct val="115000"/>
                        </a:lnSpc>
                        <a:spcBef>
                          <a:spcPts val="0"/>
                        </a:spcBef>
                        <a:spcAft>
                          <a:spcPts val="0"/>
                        </a:spcAft>
                      </a:pPr>
                      <a:r>
                        <a:rPr lang="en-GB" sz="900" b="0" i="0" u="none" strike="noStrike">
                          <a:effectLst/>
                          <a:latin typeface="Calibri" panose="020F0502020204030204" pitchFamily="34" charset="0"/>
                          <a:ea typeface="Calibri" panose="020F0502020204030204" pitchFamily="34" charset="0"/>
                          <a:cs typeface="Calibri" panose="020F0502020204030204" pitchFamily="34" charset="0"/>
                        </a:rPr>
                        <a:t> </a:t>
                      </a:r>
                      <a:endParaRPr lang="en-GB" sz="900" b="0" i="0" u="none" strike="noStrike">
                        <a:effectLst/>
                        <a:latin typeface="Arial" panose="020B0604020202020204" pitchFamily="34" charset="0"/>
                      </a:endParaRPr>
                    </a:p>
                  </a:txBody>
                  <a:tcPr marL="30754" marR="30754" marT="4272"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2DBDB"/>
                    </a:solidFill>
                  </a:tcPr>
                </a:tc>
                <a:tc vMerge="1">
                  <a:txBody>
                    <a:bodyPr/>
                    <a:lstStyle/>
                    <a:p>
                      <a:endParaRPr lang="en-GB"/>
                    </a:p>
                  </a:txBody>
                  <a:tcPr/>
                </a:tc>
                <a:tc>
                  <a:txBody>
                    <a:bodyPr/>
                    <a:lstStyle/>
                    <a:p>
                      <a:pPr algn="ctr" fontAlgn="ctr">
                        <a:lnSpc>
                          <a:spcPct val="115000"/>
                        </a:lnSpc>
                        <a:spcBef>
                          <a:spcPts val="0"/>
                        </a:spcBef>
                        <a:spcAft>
                          <a:spcPts val="1000"/>
                        </a:spcAft>
                      </a:pPr>
                      <a:r>
                        <a:rPr lang="en-GB" sz="900" b="0" i="0" u="none" strike="noStrike">
                          <a:effectLst/>
                          <a:latin typeface="Calibri" panose="020F0502020204030204" pitchFamily="34" charset="0"/>
                          <a:ea typeface="Calibri" panose="020F0502020204030204" pitchFamily="34" charset="0"/>
                          <a:cs typeface="Times New Roman" panose="02020603050405020304" pitchFamily="18" charset="0"/>
                        </a:rPr>
                        <a:t> </a:t>
                      </a:r>
                      <a:endParaRPr lang="en-GB" sz="900" b="0" i="0" u="none" strike="noStrike">
                        <a:effectLst/>
                        <a:latin typeface="Arial" panose="020B0604020202020204" pitchFamily="34" charset="0"/>
                      </a:endParaRPr>
                    </a:p>
                  </a:txBody>
                  <a:tcPr marL="30754" marR="30754" marT="427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E5B8B7"/>
                    </a:solidFill>
                  </a:tcPr>
                </a:tc>
                <a:tc>
                  <a:txBody>
                    <a:bodyPr/>
                    <a:lstStyle/>
                    <a:p>
                      <a:pPr algn="ctr" fontAlgn="ctr">
                        <a:lnSpc>
                          <a:spcPct val="115000"/>
                        </a:lnSpc>
                        <a:spcBef>
                          <a:spcPts val="0"/>
                        </a:spcBef>
                        <a:spcAft>
                          <a:spcPts val="1000"/>
                        </a:spcAft>
                      </a:pPr>
                      <a:r>
                        <a:rPr lang="en-GB" sz="900" b="0" i="0" u="none" strike="noStrike">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Think about and discuss whether comparisons and tests are fair or unfair.</a:t>
                      </a:r>
                      <a:endParaRPr lang="en-GB" sz="900" b="0" i="0" u="none" strike="noStrike">
                        <a:effectLst/>
                        <a:latin typeface="Arial" panose="020B0604020202020204" pitchFamily="34" charset="0"/>
                      </a:endParaRPr>
                    </a:p>
                  </a:txBody>
                  <a:tcPr marL="30754" marR="30754" marT="427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D99594"/>
                    </a:solidFill>
                  </a:tcPr>
                </a:tc>
                <a:tc>
                  <a:txBody>
                    <a:bodyPr/>
                    <a:lstStyle/>
                    <a:p>
                      <a:pPr algn="ctr" fontAlgn="ctr">
                        <a:lnSpc>
                          <a:spcPct val="115000"/>
                        </a:lnSpc>
                        <a:spcBef>
                          <a:spcPts val="0"/>
                        </a:spcBef>
                        <a:spcAft>
                          <a:spcPts val="1000"/>
                        </a:spcAft>
                      </a:pPr>
                      <a:r>
                        <a:rPr lang="en-GB" sz="900" b="0" i="0" u="none" strike="noStrike">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With help, plan and carry out a fair test.</a:t>
                      </a:r>
                      <a:endParaRPr lang="en-GB" sz="900" b="0" i="0" u="none" strike="noStrike">
                        <a:effectLst/>
                        <a:latin typeface="Arial" panose="020B0604020202020204" pitchFamily="34" charset="0"/>
                      </a:endParaRPr>
                    </a:p>
                  </a:txBody>
                  <a:tcPr marL="30754" marR="30754" marT="427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C76361"/>
                    </a:solidFill>
                  </a:tcPr>
                </a:tc>
                <a:tc vMerge="1">
                  <a:txBody>
                    <a:bodyPr/>
                    <a:lstStyle/>
                    <a:p>
                      <a:endParaRPr lang="en-GB"/>
                    </a:p>
                  </a:txBody>
                  <a:tcPr/>
                </a:tc>
                <a:extLst>
                  <a:ext uri="{0D108BD9-81ED-4DB2-BD59-A6C34878D82A}">
                    <a16:rowId xmlns:a16="http://schemas.microsoft.com/office/drawing/2014/main" val="1278078313"/>
                  </a:ext>
                </a:extLst>
              </a:tr>
              <a:tr h="857251">
                <a:tc rowSpan="3">
                  <a:txBody>
                    <a:bodyPr/>
                    <a:lstStyle/>
                    <a:p>
                      <a:pPr algn="ctr" fontAlgn="ctr">
                        <a:lnSpc>
                          <a:spcPct val="115000"/>
                        </a:lnSpc>
                        <a:spcBef>
                          <a:spcPts val="0"/>
                        </a:spcBef>
                        <a:spcAft>
                          <a:spcPts val="1000"/>
                        </a:spcAft>
                      </a:pPr>
                      <a:r>
                        <a:rPr lang="en-GB" sz="800" b="1" i="0" u="none" strike="noStrike">
                          <a:effectLst/>
                          <a:latin typeface="Calibri" panose="020F0502020204030204" pitchFamily="34" charset="0"/>
                          <a:ea typeface="Calibri" panose="020F0502020204030204" pitchFamily="34" charset="0"/>
                          <a:cs typeface="Times New Roman" panose="02020603050405020304" pitchFamily="18" charset="0"/>
                        </a:rPr>
                        <a:t>Investigating and Observing </a:t>
                      </a:r>
                      <a:endParaRPr lang="en-GB" sz="800" b="0" i="0" u="none" strike="noStrike">
                        <a:effectLst/>
                        <a:latin typeface="Arial" panose="020B0604020202020204" pitchFamily="34" charset="0"/>
                      </a:endParaRPr>
                    </a:p>
                  </a:txBody>
                  <a:tcPr marL="41006" marR="41006" marT="20503" marB="20503">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marL="109728" algn="ctr" fontAlgn="t">
                        <a:lnSpc>
                          <a:spcPct val="115000"/>
                        </a:lnSpc>
                        <a:spcBef>
                          <a:spcPts val="0"/>
                        </a:spcBef>
                        <a:spcAft>
                          <a:spcPts val="0"/>
                        </a:spcAft>
                      </a:pPr>
                      <a:r>
                        <a:rPr lang="en-GB" sz="900" b="0" i="0" u="none" strike="noStrike">
                          <a:solidFill>
                            <a:srgbClr val="000000"/>
                          </a:solidFill>
                          <a:effectLst/>
                          <a:latin typeface="Calibri" panose="020F0502020204030204" pitchFamily="34" charset="0"/>
                          <a:ea typeface="Calibri" panose="020F0502020204030204" pitchFamily="34" charset="0"/>
                          <a:cs typeface="Calibri" panose="020F0502020204030204" pitchFamily="34" charset="0"/>
                        </a:rPr>
                        <a:t>Begin to make observations. </a:t>
                      </a:r>
                      <a:endParaRPr lang="en-GB" sz="900" b="0" i="0" u="none" strike="noStrike">
                        <a:effectLst/>
                        <a:latin typeface="Arial" panose="020B0604020202020204" pitchFamily="34" charset="0"/>
                      </a:endParaRPr>
                    </a:p>
                  </a:txBody>
                  <a:tcPr marL="30754" marR="30754" marT="4272"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DBDB"/>
                    </a:solidFill>
                  </a:tcPr>
                </a:tc>
                <a:tc rowSpan="3">
                  <a:txBody>
                    <a:bodyPr/>
                    <a:lstStyle/>
                    <a:p>
                      <a:pPr marL="347472" indent="-347472" algn="l" fontAlgn="ctr">
                        <a:lnSpc>
                          <a:spcPct val="115000"/>
                        </a:lnSpc>
                        <a:spcBef>
                          <a:spcPts val="0"/>
                        </a:spcBef>
                        <a:spcAft>
                          <a:spcPts val="1000"/>
                        </a:spcAft>
                        <a:buClrTx/>
                        <a:buSzPts val="800"/>
                        <a:buFont typeface="Symbol" panose="05050102010706020507" pitchFamily="18" charset="2"/>
                        <a:buChar char="·"/>
                      </a:pPr>
                      <a:r>
                        <a:rPr lang="en-GB" sz="900" b="0" i="0" u="none" strike="noStrike">
                          <a:solidFill>
                            <a:srgbClr val="000000"/>
                          </a:solidFill>
                          <a:effectLst/>
                          <a:latin typeface="Calibri" panose="020F0502020204030204" pitchFamily="34" charset="0"/>
                          <a:ea typeface="Calibri" panose="020F0502020204030204" pitchFamily="34" charset="0"/>
                          <a:cs typeface="Calibri" panose="020F0502020204030204" pitchFamily="34" charset="0"/>
                        </a:rPr>
                        <a:t>I can explore my environment, make observations and communicate my ideas about what is happening.</a:t>
                      </a:r>
                      <a:endParaRPr lang="en-GB" sz="900" b="0" i="0" u="none" strike="noStrike">
                        <a:effectLst/>
                        <a:latin typeface="Arial" panose="020B0604020202020204" pitchFamily="34" charset="0"/>
                      </a:endParaRPr>
                    </a:p>
                  </a:txBody>
                  <a:tcPr marL="41006" marR="41006" marT="20503" marB="20503">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C6D9F1"/>
                    </a:solidFill>
                  </a:tcPr>
                </a:tc>
                <a:tc>
                  <a:txBody>
                    <a:bodyPr/>
                    <a:lstStyle/>
                    <a:p>
                      <a:pPr algn="ctr" fontAlgn="ctr">
                        <a:lnSpc>
                          <a:spcPct val="115000"/>
                        </a:lnSpc>
                        <a:spcBef>
                          <a:spcPts val="0"/>
                        </a:spcBef>
                        <a:spcAft>
                          <a:spcPts val="1000"/>
                        </a:spcAft>
                      </a:pPr>
                      <a:r>
                        <a:rPr lang="en-GB" sz="900" b="0" i="0" u="none" strike="noStrike">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Make observations using appropriate senses.</a:t>
                      </a:r>
                      <a:endParaRPr lang="en-GB" sz="900" b="0" i="0" u="none" strike="noStrike">
                        <a:effectLst/>
                        <a:latin typeface="Arial" panose="020B0604020202020204" pitchFamily="34" charset="0"/>
                      </a:endParaRPr>
                    </a:p>
                  </a:txBody>
                  <a:tcPr marL="30754" marR="30754" marT="427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B8B7"/>
                    </a:solidFill>
                  </a:tcPr>
                </a:tc>
                <a:tc>
                  <a:txBody>
                    <a:bodyPr/>
                    <a:lstStyle/>
                    <a:p>
                      <a:pPr algn="ctr" fontAlgn="ctr">
                        <a:lnSpc>
                          <a:spcPct val="115000"/>
                        </a:lnSpc>
                        <a:spcBef>
                          <a:spcPts val="0"/>
                        </a:spcBef>
                        <a:spcAft>
                          <a:spcPts val="1000"/>
                        </a:spcAft>
                      </a:pPr>
                      <a:r>
                        <a:rPr lang="en-GB" sz="900" b="0" i="0" u="none" strike="noStrike">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Make observations and comparisons using simple equipment, following simple instructions.</a:t>
                      </a:r>
                      <a:endParaRPr lang="en-GB" sz="900" b="0" i="0" u="none" strike="noStrike">
                        <a:effectLst/>
                        <a:latin typeface="Arial" panose="020B0604020202020204" pitchFamily="34" charset="0"/>
                      </a:endParaRPr>
                    </a:p>
                  </a:txBody>
                  <a:tcPr marL="30754" marR="30754" marT="427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9594"/>
                    </a:solidFill>
                  </a:tcPr>
                </a:tc>
                <a:tc>
                  <a:txBody>
                    <a:bodyPr/>
                    <a:lstStyle/>
                    <a:p>
                      <a:pPr algn="ctr" fontAlgn="ctr">
                        <a:lnSpc>
                          <a:spcPct val="115000"/>
                        </a:lnSpc>
                        <a:spcBef>
                          <a:spcPts val="0"/>
                        </a:spcBef>
                        <a:spcAft>
                          <a:spcPts val="1000"/>
                        </a:spcAft>
                      </a:pPr>
                      <a:r>
                        <a:rPr lang="en-GB" sz="900" b="0" i="0" u="none" strike="noStrike">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Make observations and comparisons.</a:t>
                      </a:r>
                      <a:endParaRPr lang="en-GB" sz="900" b="0" i="0" u="none" strike="noStrike">
                        <a:effectLst/>
                        <a:latin typeface="Arial" panose="020B0604020202020204" pitchFamily="34" charset="0"/>
                      </a:endParaRPr>
                    </a:p>
                  </a:txBody>
                  <a:tcPr marL="30754" marR="30754" marT="427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76361"/>
                    </a:solidFill>
                  </a:tcPr>
                </a:tc>
                <a:tc>
                  <a:txBody>
                    <a:bodyPr/>
                    <a:lstStyle/>
                    <a:p>
                      <a:pPr marL="347472" indent="-347472" algn="l" fontAlgn="ctr">
                        <a:lnSpc>
                          <a:spcPct val="115000"/>
                        </a:lnSpc>
                        <a:spcBef>
                          <a:spcPts val="0"/>
                        </a:spcBef>
                        <a:spcAft>
                          <a:spcPts val="1000"/>
                        </a:spcAft>
                        <a:buClrTx/>
                        <a:buSzPts val="800"/>
                        <a:buFont typeface="Symbol" panose="05050102010706020507" pitchFamily="18" charset="2"/>
                        <a:buChar char="·"/>
                      </a:pPr>
                      <a:r>
                        <a:rPr lang="en-GB" sz="900" b="0" i="0" u="none" strike="noStrike">
                          <a:solidFill>
                            <a:srgbClr val="000000"/>
                          </a:solidFill>
                          <a:effectLst/>
                          <a:latin typeface="Calibri" panose="020F0502020204030204" pitchFamily="34" charset="0"/>
                          <a:ea typeface="Calibri" panose="020F0502020204030204" pitchFamily="34" charset="0"/>
                          <a:cs typeface="Calibri" panose="020F0502020204030204" pitchFamily="34" charset="0"/>
                        </a:rPr>
                        <a:t>I can recognise trends and patterns from my observations and investigations.</a:t>
                      </a:r>
                      <a:endParaRPr lang="en-GB" sz="900" b="0" i="0" u="none" strike="noStrike">
                        <a:effectLst/>
                        <a:latin typeface="Arial" panose="020B0604020202020204" pitchFamily="34" charset="0"/>
                      </a:endParaRPr>
                    </a:p>
                    <a:p>
                      <a:pPr algn="l" fontAlgn="ctr">
                        <a:lnSpc>
                          <a:spcPct val="115000"/>
                        </a:lnSpc>
                        <a:spcBef>
                          <a:spcPts val="0"/>
                        </a:spcBef>
                        <a:spcAft>
                          <a:spcPts val="1000"/>
                        </a:spcAft>
                      </a:pPr>
                      <a:r>
                        <a:rPr lang="en-GB" sz="900" b="0" i="0" u="none" strike="noStrike">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endParaRPr lang="en-GB" sz="900" b="0" i="0" u="none" strike="noStrike">
                        <a:effectLst/>
                        <a:latin typeface="Arial" panose="020B0604020202020204" pitchFamily="34" charset="0"/>
                      </a:endParaRPr>
                    </a:p>
                  </a:txBody>
                  <a:tcPr marL="30754" marR="30754" marT="4272"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solidFill>
                      <a:srgbClr val="C6D9F1"/>
                    </a:solidFill>
                  </a:tcPr>
                </a:tc>
                <a:extLst>
                  <a:ext uri="{0D108BD9-81ED-4DB2-BD59-A6C34878D82A}">
                    <a16:rowId xmlns:a16="http://schemas.microsoft.com/office/drawing/2014/main" val="3090009375"/>
                  </a:ext>
                </a:extLst>
              </a:tr>
              <a:tr h="434597">
                <a:tc vMerge="1">
                  <a:txBody>
                    <a:bodyPr/>
                    <a:lstStyle/>
                    <a:p>
                      <a:endParaRPr lang="en-GB"/>
                    </a:p>
                  </a:txBody>
                  <a:tcPr/>
                </a:tc>
                <a:tc>
                  <a:txBody>
                    <a:bodyPr/>
                    <a:lstStyle/>
                    <a:p>
                      <a:pPr algn="ctr" fontAlgn="t">
                        <a:lnSpc>
                          <a:spcPct val="115000"/>
                        </a:lnSpc>
                        <a:spcBef>
                          <a:spcPts val="0"/>
                        </a:spcBef>
                        <a:spcAft>
                          <a:spcPts val="1000"/>
                        </a:spcAft>
                      </a:pPr>
                      <a:r>
                        <a:rPr lang="en-GB" sz="900" b="0" i="0" u="none" strike="noStrike">
                          <a:solidFill>
                            <a:srgbClr val="000000"/>
                          </a:solidFill>
                          <a:effectLst/>
                          <a:latin typeface="Calibri" panose="020F0502020204030204" pitchFamily="34" charset="0"/>
                          <a:ea typeface="Calibri" panose="020F0502020204030204" pitchFamily="34" charset="0"/>
                          <a:cs typeface="Calibri" panose="020F0502020204030204" pitchFamily="34" charset="0"/>
                        </a:rPr>
                        <a:t>Begin to explore using five senses. </a:t>
                      </a:r>
                      <a:endParaRPr lang="en-GB" sz="900" b="0" i="0" u="none" strike="noStrike">
                        <a:effectLst/>
                        <a:latin typeface="Arial" panose="020B0604020202020204" pitchFamily="34" charset="0"/>
                      </a:endParaRPr>
                    </a:p>
                  </a:txBody>
                  <a:tcPr marL="30754" marR="30754" marT="4272"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DBDB"/>
                    </a:solidFill>
                  </a:tcPr>
                </a:tc>
                <a:tc vMerge="1">
                  <a:txBody>
                    <a:bodyPr/>
                    <a:lstStyle/>
                    <a:p>
                      <a:endParaRPr lang="en-GB"/>
                    </a:p>
                  </a:txBody>
                  <a:tcPr/>
                </a:tc>
                <a:tc>
                  <a:txBody>
                    <a:bodyPr/>
                    <a:lstStyle/>
                    <a:p>
                      <a:pPr algn="ctr" fontAlgn="ctr">
                        <a:lnSpc>
                          <a:spcPct val="115000"/>
                        </a:lnSpc>
                        <a:spcBef>
                          <a:spcPts val="0"/>
                        </a:spcBef>
                        <a:spcAft>
                          <a:spcPts val="1000"/>
                        </a:spcAft>
                      </a:pPr>
                      <a:r>
                        <a:rPr lang="en-GB" sz="900" b="0" i="0" u="none" strike="noStrike">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Explore using five senses.</a:t>
                      </a:r>
                      <a:endParaRPr lang="en-GB" sz="900" b="0" i="0" u="none" strike="noStrike">
                        <a:effectLst/>
                        <a:latin typeface="Arial" panose="020B0604020202020204" pitchFamily="34" charset="0"/>
                      </a:endParaRPr>
                    </a:p>
                  </a:txBody>
                  <a:tcPr marL="30754" marR="30754" marT="427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B8B7"/>
                    </a:solidFill>
                  </a:tcPr>
                </a:tc>
                <a:tc gridSpan="2">
                  <a:txBody>
                    <a:bodyPr/>
                    <a:lstStyle/>
                    <a:p>
                      <a:pPr algn="ctr" fontAlgn="ctr">
                        <a:lnSpc>
                          <a:spcPct val="115000"/>
                        </a:lnSpc>
                        <a:spcBef>
                          <a:spcPts val="0"/>
                        </a:spcBef>
                        <a:spcAft>
                          <a:spcPts val="1000"/>
                        </a:spcAft>
                      </a:pPr>
                      <a:r>
                        <a:rPr lang="en-GB" sz="900" b="0" i="0" u="none" strike="noStrike">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Use first-hand experience and, with help, simple information sources to answer questions.</a:t>
                      </a:r>
                      <a:endParaRPr lang="en-GB" sz="900" b="0" i="0" u="none" strike="noStrike">
                        <a:effectLst/>
                        <a:latin typeface="Arial" panose="020B0604020202020204" pitchFamily="34" charset="0"/>
                      </a:endParaRPr>
                    </a:p>
                  </a:txBody>
                  <a:tcPr marL="41006" marR="41006" marT="20503" marB="205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9594"/>
                    </a:solidFill>
                  </a:tcPr>
                </a:tc>
                <a:tc hMerge="1">
                  <a:txBody>
                    <a:bodyPr/>
                    <a:lstStyle/>
                    <a:p>
                      <a:endParaRPr lang="en-GB"/>
                    </a:p>
                  </a:txBody>
                  <a:tcPr/>
                </a:tc>
                <a:tc rowSpan="2">
                  <a:txBody>
                    <a:bodyPr/>
                    <a:lstStyle/>
                    <a:p>
                      <a:pPr algn="l" fontAlgn="base">
                        <a:spcBef>
                          <a:spcPts val="0"/>
                        </a:spcBef>
                        <a:spcAft>
                          <a:spcPts val="0"/>
                        </a:spcAft>
                      </a:pPr>
                      <a:r>
                        <a:rPr lang="en-GB" sz="900" b="0" i="0" u="none" strike="noStrike">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900" b="0" i="0" u="none" strike="noStrike">
                        <a:effectLst/>
                        <a:latin typeface="Arial" panose="020B0604020202020204" pitchFamily="34" charset="0"/>
                      </a:endParaRPr>
                    </a:p>
                  </a:txBody>
                  <a:tcPr marL="41006" marR="41006" marT="20503" marB="20503">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w="28575" cap="flat" cmpd="sng" algn="ctr">
                      <a:solidFill>
                        <a:srgbClr val="000000"/>
                      </a:solidFill>
                      <a:prstDash val="solid"/>
                      <a:round/>
                      <a:headEnd type="none" w="med" len="med"/>
                      <a:tailEnd type="none" w="med" len="med"/>
                    </a:lnB>
                    <a:solidFill>
                      <a:srgbClr val="C6D9F1"/>
                    </a:solidFill>
                  </a:tcPr>
                </a:tc>
                <a:extLst>
                  <a:ext uri="{0D108BD9-81ED-4DB2-BD59-A6C34878D82A}">
                    <a16:rowId xmlns:a16="http://schemas.microsoft.com/office/drawing/2014/main" val="2881380705"/>
                  </a:ext>
                </a:extLst>
              </a:tr>
              <a:tr h="507248">
                <a:tc vMerge="1">
                  <a:txBody>
                    <a:bodyPr/>
                    <a:lstStyle/>
                    <a:p>
                      <a:endParaRPr lang="en-GB"/>
                    </a:p>
                  </a:txBody>
                  <a:tcPr/>
                </a:tc>
                <a:tc>
                  <a:txBody>
                    <a:bodyPr/>
                    <a:lstStyle/>
                    <a:p>
                      <a:pPr algn="ctr" fontAlgn="t">
                        <a:lnSpc>
                          <a:spcPct val="115000"/>
                        </a:lnSpc>
                        <a:spcBef>
                          <a:spcPts val="0"/>
                        </a:spcBef>
                        <a:spcAft>
                          <a:spcPts val="1000"/>
                        </a:spcAft>
                      </a:pPr>
                      <a:r>
                        <a:rPr lang="en-GB" sz="800" b="0" i="0" u="none" strike="noStrike">
                          <a:solidFill>
                            <a:srgbClr val="000000"/>
                          </a:solidFill>
                          <a:effectLst/>
                          <a:latin typeface="Calibri" panose="020F0502020204030204" pitchFamily="34" charset="0"/>
                          <a:ea typeface="Calibri" panose="020F0502020204030204" pitchFamily="34" charset="0"/>
                          <a:cs typeface="Calibri" panose="020F0502020204030204" pitchFamily="34" charset="0"/>
                        </a:rPr>
                        <a:t>Begin to make simple comparisons / groupings. </a:t>
                      </a:r>
                      <a:endParaRPr lang="en-GB" sz="800" b="0" i="0" u="none" strike="noStrike">
                        <a:effectLst/>
                        <a:latin typeface="Arial" panose="020B0604020202020204" pitchFamily="34" charset="0"/>
                      </a:endParaRPr>
                    </a:p>
                  </a:txBody>
                  <a:tcPr marL="30754" marR="30754" marT="4272"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2DBDB"/>
                    </a:solidFill>
                  </a:tcPr>
                </a:tc>
                <a:tc vMerge="1">
                  <a:txBody>
                    <a:bodyPr/>
                    <a:lstStyle/>
                    <a:p>
                      <a:endParaRPr lang="en-GB"/>
                    </a:p>
                  </a:txBody>
                  <a:tcPr/>
                </a:tc>
                <a:tc>
                  <a:txBody>
                    <a:bodyPr/>
                    <a:lstStyle/>
                    <a:p>
                      <a:pPr algn="ctr" fontAlgn="ctr">
                        <a:lnSpc>
                          <a:spcPct val="115000"/>
                        </a:lnSpc>
                        <a:spcBef>
                          <a:spcPts val="0"/>
                        </a:spcBef>
                        <a:spcAft>
                          <a:spcPts val="1000"/>
                        </a:spcAft>
                      </a:pPr>
                      <a:r>
                        <a:rPr lang="en-GB" sz="800" b="0" i="0" u="none" strike="noStrike">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Make simple comparisons and groupings.</a:t>
                      </a:r>
                      <a:endParaRPr lang="en-GB" sz="800" b="0" i="0" u="none" strike="noStrike">
                        <a:effectLst/>
                        <a:latin typeface="Arial" panose="020B0604020202020204" pitchFamily="34" charset="0"/>
                      </a:endParaRPr>
                    </a:p>
                  </a:txBody>
                  <a:tcPr marL="30754" marR="30754" marT="427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E5B8B7"/>
                    </a:solidFill>
                  </a:tcPr>
                </a:tc>
                <a:tc>
                  <a:txBody>
                    <a:bodyPr/>
                    <a:lstStyle/>
                    <a:p>
                      <a:pPr algn="ctr" fontAlgn="ctr">
                        <a:lnSpc>
                          <a:spcPct val="115000"/>
                        </a:lnSpc>
                        <a:spcBef>
                          <a:spcPts val="0"/>
                        </a:spcBef>
                        <a:spcAft>
                          <a:spcPts val="1000"/>
                        </a:spcAft>
                      </a:pPr>
                      <a:r>
                        <a:rPr lang="en-GB" sz="800" b="0" i="0" u="none" strike="noStrike">
                          <a:effectLst/>
                          <a:latin typeface="Calibri" panose="020F0502020204030204" pitchFamily="34" charset="0"/>
                          <a:ea typeface="Calibri" panose="020F0502020204030204" pitchFamily="34" charset="0"/>
                          <a:cs typeface="Times New Roman" panose="02020603050405020304" pitchFamily="18" charset="0"/>
                        </a:rPr>
                        <a:t> </a:t>
                      </a:r>
                      <a:endParaRPr lang="en-GB" sz="800" b="0" i="0" u="none" strike="noStrike">
                        <a:effectLst/>
                        <a:latin typeface="Arial" panose="020B0604020202020204" pitchFamily="34" charset="0"/>
                      </a:endParaRPr>
                    </a:p>
                  </a:txBody>
                  <a:tcPr marL="30754" marR="30754" marT="427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D99594"/>
                    </a:solidFill>
                  </a:tcPr>
                </a:tc>
                <a:tc>
                  <a:txBody>
                    <a:bodyPr/>
                    <a:lstStyle/>
                    <a:p>
                      <a:pPr algn="ctr" fontAlgn="ctr">
                        <a:lnSpc>
                          <a:spcPct val="115000"/>
                        </a:lnSpc>
                        <a:spcBef>
                          <a:spcPts val="0"/>
                        </a:spcBef>
                        <a:spcAft>
                          <a:spcPts val="1000"/>
                        </a:spcAft>
                      </a:pPr>
                      <a:r>
                        <a:rPr lang="en-GB" sz="800" b="0" i="0" u="none" strike="noStrike">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Measure length, volume of liquid and time in standard measures using simple measuring equipment.</a:t>
                      </a:r>
                      <a:endParaRPr lang="en-GB" sz="800" b="0" i="0" u="none" strike="noStrike">
                        <a:effectLst/>
                        <a:latin typeface="Arial" panose="020B0604020202020204" pitchFamily="34" charset="0"/>
                      </a:endParaRPr>
                    </a:p>
                  </a:txBody>
                  <a:tcPr marL="30754" marR="30754" marT="427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C76361"/>
                    </a:solidFill>
                  </a:tcPr>
                </a:tc>
                <a:tc vMerge="1">
                  <a:txBody>
                    <a:bodyPr/>
                    <a:lstStyle/>
                    <a:p>
                      <a:endParaRPr lang="en-GB"/>
                    </a:p>
                  </a:txBody>
                  <a:tcPr/>
                </a:tc>
                <a:extLst>
                  <a:ext uri="{0D108BD9-81ED-4DB2-BD59-A6C34878D82A}">
                    <a16:rowId xmlns:a16="http://schemas.microsoft.com/office/drawing/2014/main" val="1757001973"/>
                  </a:ext>
                </a:extLst>
              </a:tr>
              <a:tr h="1069219">
                <a:tc>
                  <a:txBody>
                    <a:bodyPr/>
                    <a:lstStyle/>
                    <a:p>
                      <a:pPr algn="ctr" fontAlgn="ctr">
                        <a:lnSpc>
                          <a:spcPct val="115000"/>
                        </a:lnSpc>
                        <a:spcBef>
                          <a:spcPts val="0"/>
                        </a:spcBef>
                        <a:spcAft>
                          <a:spcPts val="1000"/>
                        </a:spcAft>
                      </a:pPr>
                      <a:r>
                        <a:rPr lang="en-GB" sz="800" b="1" i="0" u="none" strike="noStrike">
                          <a:effectLst/>
                          <a:latin typeface="Calibri" panose="020F0502020204030204" pitchFamily="34" charset="0"/>
                          <a:ea typeface="Calibri" panose="020F0502020204030204" pitchFamily="34" charset="0"/>
                          <a:cs typeface="Times New Roman" panose="02020603050405020304" pitchFamily="18" charset="0"/>
                        </a:rPr>
                        <a:t>Recording, Analysing and Evaluating  </a:t>
                      </a:r>
                      <a:endParaRPr lang="en-GB" sz="800" b="0" i="0" u="none" strike="noStrike">
                        <a:effectLst/>
                        <a:latin typeface="Arial" panose="020B0604020202020204" pitchFamily="34" charset="0"/>
                      </a:endParaRPr>
                    </a:p>
                  </a:txBody>
                  <a:tcPr marL="30754" marR="30754" marT="4272"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t">
                        <a:lnSpc>
                          <a:spcPct val="115000"/>
                        </a:lnSpc>
                        <a:spcBef>
                          <a:spcPts val="0"/>
                        </a:spcBef>
                        <a:spcAft>
                          <a:spcPts val="1000"/>
                        </a:spcAft>
                      </a:pPr>
                      <a:r>
                        <a:rPr lang="en-GB" sz="900" b="0" i="0" u="none" strike="noStrike">
                          <a:solidFill>
                            <a:srgbClr val="000000"/>
                          </a:solidFill>
                          <a:effectLst/>
                          <a:latin typeface="Calibri" panose="020F0502020204030204" pitchFamily="34" charset="0"/>
                          <a:ea typeface="Calibri" panose="020F0502020204030204" pitchFamily="34" charset="0"/>
                          <a:cs typeface="Calibri" panose="020F0502020204030204" pitchFamily="34" charset="0"/>
                        </a:rPr>
                        <a:t>Begin to communicate findings in simple language. </a:t>
                      </a:r>
                      <a:endParaRPr lang="en-GB" sz="900" b="0" i="0" u="none" strike="noStrike">
                        <a:effectLst/>
                        <a:latin typeface="Arial" panose="020B0604020202020204" pitchFamily="34" charset="0"/>
                      </a:endParaRPr>
                    </a:p>
                  </a:txBody>
                  <a:tcPr marL="30754" marR="30754" marT="4272"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DBDB"/>
                    </a:solidFill>
                  </a:tcPr>
                </a:tc>
                <a:tc>
                  <a:txBody>
                    <a:bodyPr/>
                    <a:lstStyle/>
                    <a:p>
                      <a:pPr algn="ctr" fontAlgn="ctr">
                        <a:lnSpc>
                          <a:spcPct val="115000"/>
                        </a:lnSpc>
                        <a:spcBef>
                          <a:spcPts val="0"/>
                        </a:spcBef>
                        <a:spcAft>
                          <a:spcPts val="1000"/>
                        </a:spcAft>
                      </a:pPr>
                      <a:r>
                        <a:rPr lang="en-GB" sz="900" b="0" i="0" u="none" strike="noStrike">
                          <a:effectLst/>
                          <a:latin typeface="Calibri" panose="020F0502020204030204" pitchFamily="34" charset="0"/>
                          <a:ea typeface="Calibri" panose="020F0502020204030204" pitchFamily="34" charset="0"/>
                          <a:cs typeface="Calibri" panose="020F0502020204030204" pitchFamily="34" charset="0"/>
                        </a:rPr>
                        <a:t> </a:t>
                      </a:r>
                      <a:endParaRPr lang="en-GB" sz="900" b="0" i="0" u="none" strike="noStrike">
                        <a:effectLst/>
                        <a:latin typeface="Arial" panose="020B0604020202020204" pitchFamily="34" charset="0"/>
                      </a:endParaRPr>
                    </a:p>
                  </a:txBody>
                  <a:tcPr marL="30754" marR="30754" marT="4272"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6D9F1"/>
                    </a:solidFill>
                  </a:tcPr>
                </a:tc>
                <a:tc>
                  <a:txBody>
                    <a:bodyPr/>
                    <a:lstStyle/>
                    <a:p>
                      <a:pPr algn="ctr" fontAlgn="ctr">
                        <a:lnSpc>
                          <a:spcPct val="115000"/>
                        </a:lnSpc>
                        <a:spcBef>
                          <a:spcPts val="0"/>
                        </a:spcBef>
                        <a:spcAft>
                          <a:spcPts val="1000"/>
                        </a:spcAft>
                      </a:pPr>
                      <a:r>
                        <a:rPr lang="en-GB" sz="900" b="0" i="0" u="none" strike="noStrike">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Communicate findings in simple ways.</a:t>
                      </a:r>
                      <a:endParaRPr lang="en-GB" sz="900" b="0" i="0" u="none" strike="noStrike">
                        <a:effectLst/>
                        <a:latin typeface="Arial" panose="020B0604020202020204" pitchFamily="34" charset="0"/>
                      </a:endParaRPr>
                    </a:p>
                  </a:txBody>
                  <a:tcPr marL="30754" marR="30754" marT="427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B8B7"/>
                    </a:solidFill>
                  </a:tcPr>
                </a:tc>
                <a:tc>
                  <a:txBody>
                    <a:bodyPr/>
                    <a:lstStyle/>
                    <a:p>
                      <a:pPr algn="ctr" fontAlgn="ctr">
                        <a:lnSpc>
                          <a:spcPct val="115000"/>
                        </a:lnSpc>
                        <a:spcBef>
                          <a:spcPts val="0"/>
                        </a:spcBef>
                        <a:spcAft>
                          <a:spcPts val="1000"/>
                        </a:spcAft>
                      </a:pPr>
                      <a:r>
                        <a:rPr lang="en-GB" sz="900" b="0" i="0" u="none" strike="noStrike">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Record findings in simple ways including tables, graphs etc.</a:t>
                      </a:r>
                      <a:endParaRPr lang="en-GB" sz="900" b="0" i="0" u="none" strike="noStrike">
                        <a:effectLst/>
                        <a:latin typeface="Arial" panose="020B0604020202020204" pitchFamily="34" charset="0"/>
                      </a:endParaRPr>
                    </a:p>
                  </a:txBody>
                  <a:tcPr marL="30754" marR="30754" marT="427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9594"/>
                    </a:solidFill>
                  </a:tcPr>
                </a:tc>
                <a:tc>
                  <a:txBody>
                    <a:bodyPr/>
                    <a:lstStyle/>
                    <a:p>
                      <a:pPr algn="ctr" fontAlgn="ctr">
                        <a:lnSpc>
                          <a:spcPct val="115000"/>
                        </a:lnSpc>
                        <a:spcBef>
                          <a:spcPts val="0"/>
                        </a:spcBef>
                        <a:spcAft>
                          <a:spcPts val="1000"/>
                        </a:spcAft>
                      </a:pPr>
                      <a:r>
                        <a:rPr lang="en-GB" sz="900" b="0" i="0" u="none" strike="noStrike">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Communicate findings in a variety of ways.</a:t>
                      </a:r>
                      <a:endParaRPr lang="en-GB" sz="900" b="0" i="0" u="none" strike="noStrike">
                        <a:effectLst/>
                        <a:latin typeface="Arial" panose="020B0604020202020204" pitchFamily="34" charset="0"/>
                      </a:endParaRPr>
                    </a:p>
                  </a:txBody>
                  <a:tcPr marL="30754" marR="30754" marT="427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76361"/>
                    </a:solidFill>
                  </a:tcPr>
                </a:tc>
                <a:tc>
                  <a:txBody>
                    <a:bodyPr/>
                    <a:lstStyle/>
                    <a:p>
                      <a:pPr marL="347472" indent="-347472" algn="l" fontAlgn="ctr">
                        <a:lnSpc>
                          <a:spcPct val="115000"/>
                        </a:lnSpc>
                        <a:spcBef>
                          <a:spcPts val="0"/>
                        </a:spcBef>
                        <a:spcAft>
                          <a:spcPts val="0"/>
                        </a:spcAft>
                        <a:buClrTx/>
                        <a:buSzPts val="800"/>
                        <a:buFont typeface="Symbol" panose="05050102010706020507" pitchFamily="18" charset="2"/>
                        <a:buChar char="·"/>
                      </a:pPr>
                      <a:r>
                        <a:rPr lang="en-GB" sz="9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I can collect data and communicate my findings. </a:t>
                      </a:r>
                      <a:endParaRPr lang="en-GB" sz="900" b="0" i="0" u="none" strike="noStrike" dirty="0">
                        <a:effectLst/>
                        <a:latin typeface="Arial" panose="020B0604020202020204" pitchFamily="34" charset="0"/>
                      </a:endParaRPr>
                    </a:p>
                    <a:p>
                      <a:pPr marL="347472" indent="-347472" algn="l" fontAlgn="ctr">
                        <a:lnSpc>
                          <a:spcPct val="115000"/>
                        </a:lnSpc>
                        <a:spcBef>
                          <a:spcPts val="0"/>
                        </a:spcBef>
                        <a:spcAft>
                          <a:spcPts val="1000"/>
                        </a:spcAft>
                      </a:pPr>
                      <a:r>
                        <a:rPr lang="en-GB" sz="9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I can recognise that what I do, and the things I use, can have an impact on my environment and on living things.</a:t>
                      </a:r>
                      <a:endParaRPr lang="en-GB" sz="900" b="0" i="0" u="none" strike="noStrike" dirty="0">
                        <a:effectLst/>
                        <a:latin typeface="Arial" panose="020B0604020202020204" pitchFamily="34" charset="0"/>
                      </a:endParaRPr>
                    </a:p>
                  </a:txBody>
                  <a:tcPr marL="30754" marR="30754" marT="4272"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6D9F1"/>
                    </a:solidFill>
                  </a:tcPr>
                </a:tc>
                <a:extLst>
                  <a:ext uri="{0D108BD9-81ED-4DB2-BD59-A6C34878D82A}">
                    <a16:rowId xmlns:a16="http://schemas.microsoft.com/office/drawing/2014/main" val="3261745259"/>
                  </a:ext>
                </a:extLst>
              </a:tr>
            </a:tbl>
          </a:graphicData>
        </a:graphic>
      </p:graphicFrame>
    </p:spTree>
    <p:extLst>
      <p:ext uri="{BB962C8B-B14F-4D97-AF65-F5344CB8AC3E}">
        <p14:creationId xmlns:p14="http://schemas.microsoft.com/office/powerpoint/2010/main" val="1786930712"/>
      </p:ext>
    </p:extLst>
  </p:cSld>
  <p:clrMapOvr>
    <a:masterClrMapping/>
  </p:clrMapOvr>
  <p:transition spd="slow">
    <p:randomBar dir="vert"/>
  </p:transition>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8">
            <a:extLst>
              <a:ext uri="{FF2B5EF4-FFF2-40B4-BE49-F238E27FC236}">
                <a16:creationId xmlns:a16="http://schemas.microsoft.com/office/drawing/2014/main" id="{AFF8D2E5-2C4E-47B1-930B-6C82B7C313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87A1D40-7A8C-E2C6-F872-15F0236DBE72}"/>
              </a:ext>
            </a:extLst>
          </p:cNvPr>
          <p:cNvSpPr>
            <a:spLocks noGrp="1"/>
          </p:cNvSpPr>
          <p:nvPr>
            <p:ph type="title"/>
          </p:nvPr>
        </p:nvSpPr>
        <p:spPr>
          <a:xfrm>
            <a:off x="841248" y="251312"/>
            <a:ext cx="10506456" cy="1010264"/>
          </a:xfrm>
        </p:spPr>
        <p:txBody>
          <a:bodyPr anchor="ctr">
            <a:normAutofit/>
          </a:bodyPr>
          <a:lstStyle/>
          <a:p>
            <a:r>
              <a:rPr lang="en-GB" dirty="0"/>
              <a:t>Progression Model – Geography.</a:t>
            </a:r>
          </a:p>
        </p:txBody>
      </p:sp>
      <p:sp>
        <p:nvSpPr>
          <p:cNvPr id="16" name="Rectangle 10">
            <a:extLst>
              <a:ext uri="{FF2B5EF4-FFF2-40B4-BE49-F238E27FC236}">
                <a16:creationId xmlns:a16="http://schemas.microsoft.com/office/drawing/2014/main" id="{801E4ADA-0EA9-4930-846E-3C11E8BED6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17618"/>
            <a:ext cx="128016" cy="63141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7" name="Rectangle 12">
            <a:extLst>
              <a:ext uri="{FF2B5EF4-FFF2-40B4-BE49-F238E27FC236}">
                <a16:creationId xmlns:a16="http://schemas.microsoft.com/office/drawing/2014/main" id="{FB92FFCE-0C90-454E-AA25-D4EE9A6C39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1248" y="1380864"/>
            <a:ext cx="10506456"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4" name="Content Placeholder 3">
            <a:extLst>
              <a:ext uri="{FF2B5EF4-FFF2-40B4-BE49-F238E27FC236}">
                <a16:creationId xmlns:a16="http://schemas.microsoft.com/office/drawing/2014/main" id="{71C4C4EC-3F82-686C-BA72-742A01553BA4}"/>
              </a:ext>
            </a:extLst>
          </p:cNvPr>
          <p:cNvGraphicFramePr>
            <a:graphicFrameLocks noGrp="1"/>
          </p:cNvGraphicFramePr>
          <p:nvPr>
            <p:ph idx="1"/>
            <p:extLst>
              <p:ext uri="{D42A27DB-BD31-4B8C-83A1-F6EECF244321}">
                <p14:modId xmlns:p14="http://schemas.microsoft.com/office/powerpoint/2010/main" val="2660091405"/>
              </p:ext>
            </p:extLst>
          </p:nvPr>
        </p:nvGraphicFramePr>
        <p:xfrm>
          <a:off x="838200" y="1649985"/>
          <a:ext cx="10506459" cy="5271125"/>
        </p:xfrm>
        <a:graphic>
          <a:graphicData uri="http://schemas.openxmlformats.org/drawingml/2006/table">
            <a:tbl>
              <a:tblPr firstRow="1" firstCol="1" bandRow="1">
                <a:tableStyleId>{5C22544A-7EE6-4342-B048-85BDC9FD1C3A}</a:tableStyleId>
              </a:tblPr>
              <a:tblGrid>
                <a:gridCol w="1013270">
                  <a:extLst>
                    <a:ext uri="{9D8B030D-6E8A-4147-A177-3AD203B41FA5}">
                      <a16:colId xmlns:a16="http://schemas.microsoft.com/office/drawing/2014/main" val="1836626620"/>
                    </a:ext>
                  </a:extLst>
                </a:gridCol>
                <a:gridCol w="2641551">
                  <a:extLst>
                    <a:ext uri="{9D8B030D-6E8A-4147-A177-3AD203B41FA5}">
                      <a16:colId xmlns:a16="http://schemas.microsoft.com/office/drawing/2014/main" val="4143422702"/>
                    </a:ext>
                  </a:extLst>
                </a:gridCol>
                <a:gridCol w="2074278">
                  <a:extLst>
                    <a:ext uri="{9D8B030D-6E8A-4147-A177-3AD203B41FA5}">
                      <a16:colId xmlns:a16="http://schemas.microsoft.com/office/drawing/2014/main" val="3911625696"/>
                    </a:ext>
                  </a:extLst>
                </a:gridCol>
                <a:gridCol w="2701580">
                  <a:extLst>
                    <a:ext uri="{9D8B030D-6E8A-4147-A177-3AD203B41FA5}">
                      <a16:colId xmlns:a16="http://schemas.microsoft.com/office/drawing/2014/main" val="3878400244"/>
                    </a:ext>
                  </a:extLst>
                </a:gridCol>
                <a:gridCol w="2075780">
                  <a:extLst>
                    <a:ext uri="{9D8B030D-6E8A-4147-A177-3AD203B41FA5}">
                      <a16:colId xmlns:a16="http://schemas.microsoft.com/office/drawing/2014/main" val="510543686"/>
                    </a:ext>
                  </a:extLst>
                </a:gridCol>
              </a:tblGrid>
              <a:tr h="857829">
                <a:tc>
                  <a:txBody>
                    <a:bodyPr/>
                    <a:lstStyle/>
                    <a:p>
                      <a:pPr algn="ctr">
                        <a:lnSpc>
                          <a:spcPct val="115000"/>
                        </a:lnSpc>
                        <a:spcAft>
                          <a:spcPts val="1000"/>
                        </a:spcAft>
                      </a:pPr>
                      <a:r>
                        <a:rPr lang="en-GB" sz="1200" dirty="0">
                          <a:effectLst/>
                        </a:rPr>
                        <a:t>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8015" marR="48015" marT="0" marB="0" anchor="ctr"/>
                </a:tc>
                <a:tc>
                  <a:txBody>
                    <a:bodyPr/>
                    <a:lstStyle/>
                    <a:p>
                      <a:pPr algn="ctr">
                        <a:lnSpc>
                          <a:spcPct val="115000"/>
                        </a:lnSpc>
                        <a:spcAft>
                          <a:spcPts val="1000"/>
                        </a:spcAft>
                      </a:pPr>
                      <a:r>
                        <a:rPr lang="en-GB" sz="1200" dirty="0">
                          <a:effectLst/>
                        </a:rPr>
                        <a:t>Year 4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8015" marR="48015" marT="0" marB="0" anchor="ctr"/>
                </a:tc>
                <a:tc>
                  <a:txBody>
                    <a:bodyPr/>
                    <a:lstStyle/>
                    <a:p>
                      <a:pPr algn="ctr">
                        <a:lnSpc>
                          <a:spcPct val="115000"/>
                        </a:lnSpc>
                        <a:spcAft>
                          <a:spcPts val="1000"/>
                        </a:spcAft>
                      </a:pPr>
                      <a:r>
                        <a:rPr lang="en-GB" sz="1200" dirty="0">
                          <a:effectLst/>
                        </a:rPr>
                        <a:t>Year 5</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8015" marR="48015" marT="0" marB="0" anchor="ctr"/>
                </a:tc>
                <a:tc>
                  <a:txBody>
                    <a:bodyPr/>
                    <a:lstStyle/>
                    <a:p>
                      <a:pPr algn="ctr">
                        <a:lnSpc>
                          <a:spcPct val="115000"/>
                        </a:lnSpc>
                        <a:spcAft>
                          <a:spcPts val="1000"/>
                        </a:spcAft>
                      </a:pPr>
                      <a:r>
                        <a:rPr lang="en-GB" sz="1200">
                          <a:effectLst/>
                        </a:rPr>
                        <a:t>Year 6</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48015" marR="48015" marT="0" marB="0" anchor="ctr"/>
                </a:tc>
                <a:tc>
                  <a:txBody>
                    <a:bodyPr/>
                    <a:lstStyle/>
                    <a:p>
                      <a:pPr algn="ctr">
                        <a:lnSpc>
                          <a:spcPct val="115000"/>
                        </a:lnSpc>
                        <a:spcAft>
                          <a:spcPts val="1000"/>
                        </a:spcAft>
                      </a:pPr>
                      <a:r>
                        <a:rPr lang="en-GB" sz="1200">
                          <a:effectLst/>
                        </a:rPr>
                        <a:t>Progression Step 3</a:t>
                      </a:r>
                    </a:p>
                    <a:p>
                      <a:pPr algn="ctr">
                        <a:lnSpc>
                          <a:spcPct val="115000"/>
                        </a:lnSpc>
                        <a:spcAft>
                          <a:spcPts val="1000"/>
                        </a:spcAft>
                      </a:pPr>
                      <a:r>
                        <a:rPr lang="en-GB" sz="1200">
                          <a:effectLst/>
                        </a:rPr>
                        <a:t>(Curriculum for Wales 2022)</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48015" marR="48015" marT="0" marB="0"/>
                </a:tc>
                <a:extLst>
                  <a:ext uri="{0D108BD9-81ED-4DB2-BD59-A6C34878D82A}">
                    <a16:rowId xmlns:a16="http://schemas.microsoft.com/office/drawing/2014/main" val="1263014134"/>
                  </a:ext>
                </a:extLst>
              </a:tr>
              <a:tr h="1349972">
                <a:tc rowSpan="3">
                  <a:txBody>
                    <a:bodyPr/>
                    <a:lstStyle/>
                    <a:p>
                      <a:pPr algn="ctr">
                        <a:lnSpc>
                          <a:spcPct val="115000"/>
                        </a:lnSpc>
                        <a:spcAft>
                          <a:spcPts val="1000"/>
                        </a:spcAft>
                      </a:pPr>
                      <a:r>
                        <a:rPr lang="en-GB" sz="1200">
                          <a:effectLst/>
                        </a:rPr>
                        <a:t>Locational Knowledge </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48015" marR="48015" marT="0" marB="0" anchor="ctr"/>
                </a:tc>
                <a:tc>
                  <a:txBody>
                    <a:bodyPr/>
                    <a:lstStyle/>
                    <a:p>
                      <a:pPr algn="ctr">
                        <a:lnSpc>
                          <a:spcPct val="115000"/>
                        </a:lnSpc>
                        <a:spcAft>
                          <a:spcPts val="1000"/>
                        </a:spcAft>
                      </a:pPr>
                      <a:r>
                        <a:rPr lang="en-GB" sz="1200" dirty="0">
                          <a:effectLst/>
                        </a:rPr>
                        <a:t>Understand the difference between the Northern and Southern hemisphere. Identify the position and significance of the tropic of Cancer.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8015" marR="48015" marT="0" marB="0" anchor="ctr"/>
                </a:tc>
                <a:tc>
                  <a:txBody>
                    <a:bodyPr/>
                    <a:lstStyle/>
                    <a:p>
                      <a:pPr algn="ctr">
                        <a:lnSpc>
                          <a:spcPct val="115000"/>
                        </a:lnSpc>
                        <a:spcAft>
                          <a:spcPts val="1000"/>
                        </a:spcAft>
                      </a:pPr>
                      <a:r>
                        <a:rPr lang="en-GB" sz="1200" dirty="0">
                          <a:effectLst/>
                        </a:rPr>
                        <a:t>Use maps, atlases, globes and computer mapping (Google Earth) to locate countries in different continents and identify human and physical characteristics.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8015" marR="48015" marT="0" marB="0" anchor="ctr"/>
                </a:tc>
                <a:tc>
                  <a:txBody>
                    <a:bodyPr/>
                    <a:lstStyle/>
                    <a:p>
                      <a:pPr algn="ctr">
                        <a:lnSpc>
                          <a:spcPct val="115000"/>
                        </a:lnSpc>
                        <a:spcAft>
                          <a:spcPts val="1000"/>
                        </a:spcAft>
                      </a:pPr>
                      <a:r>
                        <a:rPr lang="en-GB" sz="1200" dirty="0">
                          <a:effectLst/>
                        </a:rPr>
                        <a:t>Name and locate the main countries and cities in the whole of the UK.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8015" marR="48015" marT="0" marB="0" anchor="ctr"/>
                </a:tc>
                <a:tc rowSpan="3">
                  <a:txBody>
                    <a:bodyPr/>
                    <a:lstStyle/>
                    <a:p>
                      <a:pPr marL="342900" lvl="0" indent="-342900">
                        <a:lnSpc>
                          <a:spcPct val="115000"/>
                        </a:lnSpc>
                        <a:spcAft>
                          <a:spcPts val="1000"/>
                        </a:spcAft>
                        <a:buFont typeface="Symbol" panose="05050102010706020507" pitchFamily="18" charset="2"/>
                        <a:buChar char=""/>
                      </a:pPr>
                      <a:r>
                        <a:rPr lang="en-GB" sz="1200">
                          <a:effectLst/>
                        </a:rPr>
                        <a:t>I have experienced enquiries focusing on my locality, Wales and the wider world in the past and present.</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48015" marR="48015" marT="0" marB="0"/>
                </a:tc>
                <a:extLst>
                  <a:ext uri="{0D108BD9-81ED-4DB2-BD59-A6C34878D82A}">
                    <a16:rowId xmlns:a16="http://schemas.microsoft.com/office/drawing/2014/main" val="1426913223"/>
                  </a:ext>
                </a:extLst>
              </a:tr>
              <a:tr h="1087547">
                <a:tc vMerge="1">
                  <a:txBody>
                    <a:bodyPr/>
                    <a:lstStyle/>
                    <a:p>
                      <a:endParaRPr lang="en-GB"/>
                    </a:p>
                  </a:txBody>
                  <a:tcPr/>
                </a:tc>
                <a:tc>
                  <a:txBody>
                    <a:bodyPr/>
                    <a:lstStyle/>
                    <a:p>
                      <a:pPr algn="ctr">
                        <a:lnSpc>
                          <a:spcPct val="115000"/>
                        </a:lnSpc>
                        <a:spcAft>
                          <a:spcPts val="1000"/>
                        </a:spcAft>
                      </a:pPr>
                      <a:r>
                        <a:rPr lang="en-GB" sz="1200">
                          <a:effectLst/>
                        </a:rPr>
                        <a:t>Understand the term ‘climate zones’ and identify some differing ones. Become aware of global warming and its implications.  </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48015" marR="48015" marT="0" marB="0" anchor="ctr"/>
                </a:tc>
                <a:tc>
                  <a:txBody>
                    <a:bodyPr/>
                    <a:lstStyle/>
                    <a:p>
                      <a:pPr algn="ctr">
                        <a:lnSpc>
                          <a:spcPct val="115000"/>
                        </a:lnSpc>
                        <a:spcAft>
                          <a:spcPts val="1000"/>
                        </a:spcAft>
                      </a:pPr>
                      <a:r>
                        <a:rPr lang="en-GB" sz="1200">
                          <a:effectLst/>
                        </a:rPr>
                        <a:t>Make connections between the Equator and the tropics. </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48015" marR="48015" marT="0" marB="0" anchor="ctr"/>
                </a:tc>
                <a:tc>
                  <a:txBody>
                    <a:bodyPr/>
                    <a:lstStyle/>
                    <a:p>
                      <a:pPr algn="ctr">
                        <a:lnSpc>
                          <a:spcPct val="115000"/>
                        </a:lnSpc>
                        <a:spcAft>
                          <a:spcPts val="1000"/>
                        </a:spcAft>
                      </a:pPr>
                      <a:r>
                        <a:rPr lang="en-GB" sz="1200" dirty="0">
                          <a:effectLst/>
                        </a:rPr>
                        <a:t>Name and locate key topographical features including coast, features of erosion, hills, mountains and rivers. Understand how features change over time.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8015" marR="48015" marT="0" marB="0" anchor="ctr"/>
                </a:tc>
                <a:tc vMerge="1">
                  <a:txBody>
                    <a:bodyPr/>
                    <a:lstStyle/>
                    <a:p>
                      <a:endParaRPr lang="en-GB"/>
                    </a:p>
                  </a:txBody>
                  <a:tcPr/>
                </a:tc>
                <a:extLst>
                  <a:ext uri="{0D108BD9-81ED-4DB2-BD59-A6C34878D82A}">
                    <a16:rowId xmlns:a16="http://schemas.microsoft.com/office/drawing/2014/main" val="2645965755"/>
                  </a:ext>
                </a:extLst>
              </a:tr>
              <a:tr h="825122">
                <a:tc vMerge="1">
                  <a:txBody>
                    <a:bodyPr/>
                    <a:lstStyle/>
                    <a:p>
                      <a:endParaRPr lang="en-GB"/>
                    </a:p>
                  </a:txBody>
                  <a:tcPr/>
                </a:tc>
                <a:tc>
                  <a:txBody>
                    <a:bodyPr/>
                    <a:lstStyle/>
                    <a:p>
                      <a:pPr algn="ctr">
                        <a:lnSpc>
                          <a:spcPct val="115000"/>
                        </a:lnSpc>
                        <a:spcAft>
                          <a:spcPts val="1000"/>
                        </a:spcAft>
                      </a:pPr>
                      <a:r>
                        <a:rPr lang="en-GB" sz="1200">
                          <a:effectLst/>
                        </a:rPr>
                        <a:t>Identify key physical and human characteristics, countries and major cities e.g. rivers, mountains, capitals, landmarks. </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48015" marR="48015" marT="0" marB="0" anchor="ctr"/>
                </a:tc>
                <a:tc>
                  <a:txBody>
                    <a:bodyPr/>
                    <a:lstStyle/>
                    <a:p>
                      <a:pPr algn="ctr">
                        <a:lnSpc>
                          <a:spcPct val="115000"/>
                        </a:lnSpc>
                        <a:spcAft>
                          <a:spcPts val="1000"/>
                        </a:spcAft>
                      </a:pPr>
                      <a:r>
                        <a:rPr lang="en-GB" sz="1200">
                          <a:effectLst/>
                        </a:rPr>
                        <a:t> Study the topographical features of an area in the UK. </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48015" marR="48015" marT="0" marB="0" anchor="ctr"/>
                </a:tc>
                <a:tc>
                  <a:txBody>
                    <a:bodyPr/>
                    <a:lstStyle/>
                    <a:p>
                      <a:pPr algn="ctr">
                        <a:lnSpc>
                          <a:spcPct val="115000"/>
                        </a:lnSpc>
                        <a:spcAft>
                          <a:spcPts val="1000"/>
                        </a:spcAft>
                      </a:pPr>
                      <a:r>
                        <a:rPr lang="en-GB" sz="1200" dirty="0">
                          <a:effectLst/>
                        </a:rPr>
                        <a:t>Study and understand how topographical features change over time.</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8015" marR="48015" marT="0" marB="0" anchor="ctr"/>
                </a:tc>
                <a:tc vMerge="1">
                  <a:txBody>
                    <a:bodyPr/>
                    <a:lstStyle/>
                    <a:p>
                      <a:endParaRPr lang="en-GB"/>
                    </a:p>
                  </a:txBody>
                  <a:tcPr/>
                </a:tc>
                <a:extLst>
                  <a:ext uri="{0D108BD9-81ED-4DB2-BD59-A6C34878D82A}">
                    <a16:rowId xmlns:a16="http://schemas.microsoft.com/office/drawing/2014/main" val="1664526778"/>
                  </a:ext>
                </a:extLst>
              </a:tr>
              <a:tr h="0">
                <a:tc>
                  <a:txBody>
                    <a:bodyPr/>
                    <a:lstStyle/>
                    <a:p>
                      <a:pPr algn="ctr">
                        <a:lnSpc>
                          <a:spcPct val="115000"/>
                        </a:lnSpc>
                        <a:spcAft>
                          <a:spcPts val="1000"/>
                        </a:spcAft>
                      </a:pPr>
                      <a:r>
                        <a:rPr lang="en-GB" sz="1200" dirty="0">
                          <a:effectLst/>
                        </a:rPr>
                        <a:t>Place Knowledge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8015" marR="48015" marT="0" marB="0" anchor="ctr"/>
                </a:tc>
                <a:tc>
                  <a:txBody>
                    <a:bodyPr/>
                    <a:lstStyle/>
                    <a:p>
                      <a:pPr algn="ctr">
                        <a:lnSpc>
                          <a:spcPct val="115000"/>
                        </a:lnSpc>
                        <a:spcAft>
                          <a:spcPts val="1000"/>
                        </a:spcAft>
                      </a:pPr>
                      <a:r>
                        <a:rPr lang="en-GB" sz="1200" dirty="0">
                          <a:effectLst/>
                        </a:rPr>
                        <a:t>Recognise characteristics of the regions such as climate / plants / animals.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8015" marR="48015" marT="0" marB="0" anchor="ctr"/>
                </a:tc>
                <a:tc>
                  <a:txBody>
                    <a:bodyPr/>
                    <a:lstStyle/>
                    <a:p>
                      <a:pPr algn="ctr">
                        <a:lnSpc>
                          <a:spcPct val="115000"/>
                        </a:lnSpc>
                        <a:spcAft>
                          <a:spcPts val="1000"/>
                        </a:spcAft>
                      </a:pPr>
                      <a:r>
                        <a:rPr lang="en-GB" sz="1200" dirty="0">
                          <a:effectLst/>
                        </a:rPr>
                        <a:t>Recognise and understand time zones.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8015" marR="48015" marT="0" marB="0" anchor="ctr"/>
                </a:tc>
                <a:tc>
                  <a:txBody>
                    <a:bodyPr/>
                    <a:lstStyle/>
                    <a:p>
                      <a:pPr algn="ctr">
                        <a:lnSpc>
                          <a:spcPct val="115000"/>
                        </a:lnSpc>
                        <a:spcAft>
                          <a:spcPts val="1000"/>
                        </a:spcAft>
                      </a:pPr>
                      <a:r>
                        <a:rPr lang="en-GB" sz="1200" dirty="0">
                          <a:effectLst/>
                        </a:rPr>
                        <a:t>Locate countries within continents on a world map. Identify their main environmental regions, key physical / human characteristics and major cities.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8015" marR="48015" marT="0" marB="0" anchor="ctr"/>
                </a:tc>
                <a:tc>
                  <a:txBody>
                    <a:bodyPr/>
                    <a:lstStyle/>
                    <a:p>
                      <a:pPr marL="342900" lvl="0" indent="-342900">
                        <a:lnSpc>
                          <a:spcPct val="115000"/>
                        </a:lnSpc>
                        <a:spcAft>
                          <a:spcPts val="1000"/>
                        </a:spcAft>
                        <a:buFont typeface="Symbol" panose="05050102010706020507" pitchFamily="18" charset="2"/>
                        <a:buChar char=""/>
                      </a:pPr>
                      <a:r>
                        <a:rPr lang="en-GB" sz="1200" dirty="0">
                          <a:effectLst/>
                        </a:rPr>
                        <a:t>I have experienced opportunities for undertaking primary research in my local area and beyond.</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8015" marR="48015" marT="0" marB="0"/>
                </a:tc>
                <a:extLst>
                  <a:ext uri="{0D108BD9-81ED-4DB2-BD59-A6C34878D82A}">
                    <a16:rowId xmlns:a16="http://schemas.microsoft.com/office/drawing/2014/main" val="647063100"/>
                  </a:ext>
                </a:extLst>
              </a:tr>
            </a:tbl>
          </a:graphicData>
        </a:graphic>
      </p:graphicFrame>
    </p:spTree>
    <p:extLst>
      <p:ext uri="{BB962C8B-B14F-4D97-AF65-F5344CB8AC3E}">
        <p14:creationId xmlns:p14="http://schemas.microsoft.com/office/powerpoint/2010/main" val="118259722"/>
      </p:ext>
    </p:extLst>
  </p:cSld>
  <p:clrMapOvr>
    <a:masterClrMapping/>
  </p:clrMapOvr>
  <p:transition spd="slow">
    <p:randomBar dir="vert"/>
  </p:transition>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AFF8D2E5-2C4E-47B1-930B-6C82B7C313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8EB141F-9AC3-DCA7-4725-9FF264A75743}"/>
              </a:ext>
            </a:extLst>
          </p:cNvPr>
          <p:cNvSpPr>
            <a:spLocks noGrp="1"/>
          </p:cNvSpPr>
          <p:nvPr>
            <p:ph type="title"/>
          </p:nvPr>
        </p:nvSpPr>
        <p:spPr>
          <a:xfrm>
            <a:off x="841248" y="251312"/>
            <a:ext cx="10506456" cy="1010264"/>
          </a:xfrm>
        </p:spPr>
        <p:txBody>
          <a:bodyPr anchor="ctr">
            <a:normAutofit/>
          </a:bodyPr>
          <a:lstStyle/>
          <a:p>
            <a:r>
              <a:rPr lang="en-GB" dirty="0"/>
              <a:t>The LNF Drives Key Skills.</a:t>
            </a:r>
          </a:p>
        </p:txBody>
      </p:sp>
      <p:sp>
        <p:nvSpPr>
          <p:cNvPr id="13" name="Rectangle 12">
            <a:extLst>
              <a:ext uri="{FF2B5EF4-FFF2-40B4-BE49-F238E27FC236}">
                <a16:creationId xmlns:a16="http://schemas.microsoft.com/office/drawing/2014/main" id="{801E4ADA-0EA9-4930-846E-3C11E8BED6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17618"/>
            <a:ext cx="128016" cy="63141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Rectangle 14">
            <a:extLst>
              <a:ext uri="{FF2B5EF4-FFF2-40B4-BE49-F238E27FC236}">
                <a16:creationId xmlns:a16="http://schemas.microsoft.com/office/drawing/2014/main" id="{FB92FFCE-0C90-454E-AA25-D4EE9A6C39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1248" y="1380864"/>
            <a:ext cx="10506456"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6" name="Content Placeholder 5">
            <a:extLst>
              <a:ext uri="{FF2B5EF4-FFF2-40B4-BE49-F238E27FC236}">
                <a16:creationId xmlns:a16="http://schemas.microsoft.com/office/drawing/2014/main" id="{24CAD8AD-CC24-BBAF-1B23-8241960D1B0A}"/>
              </a:ext>
            </a:extLst>
          </p:cNvPr>
          <p:cNvGraphicFramePr>
            <a:graphicFrameLocks noGrp="1"/>
          </p:cNvGraphicFramePr>
          <p:nvPr>
            <p:ph idx="1"/>
            <p:extLst>
              <p:ext uri="{D42A27DB-BD31-4B8C-83A1-F6EECF244321}">
                <p14:modId xmlns:p14="http://schemas.microsoft.com/office/powerpoint/2010/main" val="1744847301"/>
              </p:ext>
            </p:extLst>
          </p:nvPr>
        </p:nvGraphicFramePr>
        <p:xfrm>
          <a:off x="838200" y="1675217"/>
          <a:ext cx="10506459" cy="5260452"/>
        </p:xfrm>
        <a:graphic>
          <a:graphicData uri="http://schemas.openxmlformats.org/drawingml/2006/table">
            <a:tbl>
              <a:tblPr/>
              <a:tblGrid>
                <a:gridCol w="2586158">
                  <a:extLst>
                    <a:ext uri="{9D8B030D-6E8A-4147-A177-3AD203B41FA5}">
                      <a16:colId xmlns:a16="http://schemas.microsoft.com/office/drawing/2014/main" val="1660059684"/>
                    </a:ext>
                  </a:extLst>
                </a:gridCol>
                <a:gridCol w="1362684">
                  <a:extLst>
                    <a:ext uri="{9D8B030D-6E8A-4147-A177-3AD203B41FA5}">
                      <a16:colId xmlns:a16="http://schemas.microsoft.com/office/drawing/2014/main" val="1443174781"/>
                    </a:ext>
                  </a:extLst>
                </a:gridCol>
                <a:gridCol w="2792811">
                  <a:extLst>
                    <a:ext uri="{9D8B030D-6E8A-4147-A177-3AD203B41FA5}">
                      <a16:colId xmlns:a16="http://schemas.microsoft.com/office/drawing/2014/main" val="2856092944"/>
                    </a:ext>
                  </a:extLst>
                </a:gridCol>
                <a:gridCol w="2304450">
                  <a:extLst>
                    <a:ext uri="{9D8B030D-6E8A-4147-A177-3AD203B41FA5}">
                      <a16:colId xmlns:a16="http://schemas.microsoft.com/office/drawing/2014/main" val="4275340617"/>
                    </a:ext>
                  </a:extLst>
                </a:gridCol>
                <a:gridCol w="1460356">
                  <a:extLst>
                    <a:ext uri="{9D8B030D-6E8A-4147-A177-3AD203B41FA5}">
                      <a16:colId xmlns:a16="http://schemas.microsoft.com/office/drawing/2014/main" val="2310483023"/>
                    </a:ext>
                  </a:extLst>
                </a:gridCol>
              </a:tblGrid>
              <a:tr h="260570">
                <a:tc gridSpan="5">
                  <a:txBody>
                    <a:bodyPr/>
                    <a:lstStyle/>
                    <a:p>
                      <a:pPr algn="l" fontAlgn="t">
                        <a:spcBef>
                          <a:spcPts val="0"/>
                        </a:spcBef>
                        <a:spcAft>
                          <a:spcPts val="0"/>
                        </a:spcAft>
                      </a:pPr>
                      <a:r>
                        <a:rPr lang="en-US" sz="1200" b="0" i="0" u="none" strike="noStrike">
                          <a:solidFill>
                            <a:srgbClr val="1F1F1F"/>
                          </a:solidFill>
                          <a:effectLst/>
                          <a:latin typeface="Arial" panose="020B0604020202020204" pitchFamily="34" charset="0"/>
                        </a:rPr>
                        <a:t>Table within Progression step 1 through 5, Column 1 refers to progression step 1 and carries on respectively.</a:t>
                      </a:r>
                      <a:endParaRPr lang="en-US" sz="1200" b="0" i="0" u="none" strike="noStrike">
                        <a:effectLst/>
                        <a:latin typeface="Arial" panose="020B0604020202020204" pitchFamily="34" charset="0"/>
                      </a:endParaRPr>
                    </a:p>
                  </a:txBody>
                  <a:tcPr marL="59220" marR="59220" marT="29610" marB="29610">
                    <a:lnL>
                      <a:noFill/>
                    </a:lnL>
                    <a:lnR>
                      <a:noFill/>
                    </a:lnR>
                    <a:lnT>
                      <a:noFill/>
                    </a:lnT>
                    <a:lnB>
                      <a:noFill/>
                    </a:lnB>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584039510"/>
                  </a:ext>
                </a:extLst>
              </a:tr>
              <a:tr h="365850">
                <a:tc>
                  <a:txBody>
                    <a:bodyPr/>
                    <a:lstStyle/>
                    <a:p>
                      <a:pPr algn="l" fontAlgn="base">
                        <a:spcBef>
                          <a:spcPts val="0"/>
                        </a:spcBef>
                        <a:spcAft>
                          <a:spcPts val="0"/>
                        </a:spcAft>
                      </a:pPr>
                      <a:r>
                        <a:rPr lang="en-GB" sz="1200" b="1" i="0" u="none" strike="noStrike">
                          <a:solidFill>
                            <a:srgbClr val="1F1F1F"/>
                          </a:solidFill>
                          <a:effectLst/>
                          <a:latin typeface="inherit"/>
                        </a:rPr>
                        <a:t>Progression step 1</a:t>
                      </a:r>
                      <a:endParaRPr lang="en-GB" sz="1200" b="0" i="0" u="none" strike="noStrike">
                        <a:effectLst/>
                        <a:latin typeface="Arial" panose="020B0604020202020204" pitchFamily="34" charset="0"/>
                      </a:endParaRPr>
                    </a:p>
                  </a:txBody>
                  <a:tcPr marL="59220" marR="59220" marT="82250" marB="82250" anchor="ctr">
                    <a:lnL>
                      <a:noFill/>
                    </a:lnL>
                    <a:lnR>
                      <a:noFill/>
                    </a:lnR>
                    <a:lnT>
                      <a:noFill/>
                    </a:lnT>
                    <a:lnB w="12700" cap="flat" cmpd="sng" algn="ctr">
                      <a:solidFill>
                        <a:srgbClr val="E5E5E5"/>
                      </a:solidFill>
                      <a:prstDash val="solid"/>
                      <a:round/>
                      <a:headEnd type="none" w="med" len="med"/>
                      <a:tailEnd type="none" w="med" len="med"/>
                    </a:lnB>
                  </a:tcPr>
                </a:tc>
                <a:tc>
                  <a:txBody>
                    <a:bodyPr/>
                    <a:lstStyle/>
                    <a:p>
                      <a:pPr algn="l" fontAlgn="base">
                        <a:spcBef>
                          <a:spcPts val="0"/>
                        </a:spcBef>
                        <a:spcAft>
                          <a:spcPts val="0"/>
                        </a:spcAft>
                      </a:pPr>
                      <a:r>
                        <a:rPr lang="en-GB" sz="1200" b="1" i="0" u="none" strike="noStrike">
                          <a:solidFill>
                            <a:srgbClr val="1F1F1F"/>
                          </a:solidFill>
                          <a:effectLst/>
                          <a:latin typeface="inherit"/>
                        </a:rPr>
                        <a:t>Progression step 2</a:t>
                      </a:r>
                      <a:endParaRPr lang="en-GB" sz="1200" b="0" i="0" u="none" strike="noStrike">
                        <a:effectLst/>
                        <a:latin typeface="Arial" panose="020B0604020202020204" pitchFamily="34" charset="0"/>
                      </a:endParaRPr>
                    </a:p>
                  </a:txBody>
                  <a:tcPr marL="59220" marR="59220" marT="82250" marB="82250" anchor="ctr">
                    <a:lnL>
                      <a:noFill/>
                    </a:lnL>
                    <a:lnR>
                      <a:noFill/>
                    </a:lnR>
                    <a:lnT>
                      <a:noFill/>
                    </a:lnT>
                    <a:lnB w="12700" cap="flat" cmpd="sng" algn="ctr">
                      <a:solidFill>
                        <a:srgbClr val="E5E5E5"/>
                      </a:solidFill>
                      <a:prstDash val="solid"/>
                      <a:round/>
                      <a:headEnd type="none" w="med" len="med"/>
                      <a:tailEnd type="none" w="med" len="med"/>
                    </a:lnB>
                  </a:tcPr>
                </a:tc>
                <a:tc>
                  <a:txBody>
                    <a:bodyPr/>
                    <a:lstStyle/>
                    <a:p>
                      <a:pPr algn="l" fontAlgn="base">
                        <a:spcBef>
                          <a:spcPts val="0"/>
                        </a:spcBef>
                        <a:spcAft>
                          <a:spcPts val="0"/>
                        </a:spcAft>
                      </a:pPr>
                      <a:r>
                        <a:rPr lang="en-GB" sz="1200" b="1" i="0" u="none" strike="noStrike">
                          <a:solidFill>
                            <a:srgbClr val="1F1F1F"/>
                          </a:solidFill>
                          <a:effectLst/>
                          <a:latin typeface="inherit"/>
                        </a:rPr>
                        <a:t>Progression step 3</a:t>
                      </a:r>
                      <a:endParaRPr lang="en-GB" sz="1200" b="0" i="0" u="none" strike="noStrike">
                        <a:effectLst/>
                        <a:latin typeface="Arial" panose="020B0604020202020204" pitchFamily="34" charset="0"/>
                      </a:endParaRPr>
                    </a:p>
                  </a:txBody>
                  <a:tcPr marL="59220" marR="59220" marT="82250" marB="82250" anchor="ctr">
                    <a:lnL>
                      <a:noFill/>
                    </a:lnL>
                    <a:lnR>
                      <a:noFill/>
                    </a:lnR>
                    <a:lnT>
                      <a:noFill/>
                    </a:lnT>
                    <a:lnB w="12700" cap="flat" cmpd="sng" algn="ctr">
                      <a:solidFill>
                        <a:srgbClr val="E5E5E5"/>
                      </a:solidFill>
                      <a:prstDash val="solid"/>
                      <a:round/>
                      <a:headEnd type="none" w="med" len="med"/>
                      <a:tailEnd type="none" w="med" len="med"/>
                    </a:lnB>
                  </a:tcPr>
                </a:tc>
                <a:tc>
                  <a:txBody>
                    <a:bodyPr/>
                    <a:lstStyle/>
                    <a:p>
                      <a:pPr algn="l" fontAlgn="base">
                        <a:spcBef>
                          <a:spcPts val="0"/>
                        </a:spcBef>
                        <a:spcAft>
                          <a:spcPts val="0"/>
                        </a:spcAft>
                      </a:pPr>
                      <a:endParaRPr lang="en-GB" sz="1200" b="0" i="0" u="none" strike="noStrike">
                        <a:effectLst/>
                        <a:latin typeface="Arial" panose="020B0604020202020204" pitchFamily="34" charset="0"/>
                      </a:endParaRPr>
                    </a:p>
                  </a:txBody>
                  <a:tcPr marL="59220" marR="59220" marT="82250" marB="82250" anchor="ctr">
                    <a:lnL>
                      <a:noFill/>
                    </a:lnL>
                    <a:lnR>
                      <a:noFill/>
                    </a:lnR>
                    <a:lnT>
                      <a:noFill/>
                    </a:lnT>
                    <a:lnB w="12700" cap="flat" cmpd="sng" algn="ctr">
                      <a:solidFill>
                        <a:srgbClr val="E5E5E5"/>
                      </a:solidFill>
                      <a:prstDash val="solid"/>
                      <a:round/>
                      <a:headEnd type="none" w="med" len="med"/>
                      <a:tailEnd type="none" w="med" len="med"/>
                    </a:lnB>
                  </a:tcPr>
                </a:tc>
                <a:tc>
                  <a:txBody>
                    <a:bodyPr/>
                    <a:lstStyle/>
                    <a:p>
                      <a:pPr algn="l" fontAlgn="base">
                        <a:spcBef>
                          <a:spcPts val="0"/>
                        </a:spcBef>
                        <a:spcAft>
                          <a:spcPts val="0"/>
                        </a:spcAft>
                      </a:pPr>
                      <a:endParaRPr lang="en-GB" sz="1200" b="0" i="0" u="none" strike="noStrike">
                        <a:effectLst/>
                        <a:latin typeface="Arial" panose="020B0604020202020204" pitchFamily="34" charset="0"/>
                      </a:endParaRPr>
                    </a:p>
                  </a:txBody>
                  <a:tcPr marL="59220" marR="59220" marT="82250" marB="82250" anchor="ctr">
                    <a:lnL>
                      <a:noFill/>
                    </a:lnL>
                    <a:lnR>
                      <a:noFill/>
                    </a:lnR>
                    <a:lnT>
                      <a:noFill/>
                    </a:lnT>
                    <a:lnB w="12700" cap="flat" cmpd="sng" algn="ctr">
                      <a:solidFill>
                        <a:srgbClr val="E5E5E5"/>
                      </a:solidFill>
                      <a:prstDash val="solid"/>
                      <a:round/>
                      <a:headEnd type="none" w="med" len="med"/>
                      <a:tailEnd type="none" w="med" len="med"/>
                    </a:lnB>
                  </a:tcPr>
                </a:tc>
                <a:extLst>
                  <a:ext uri="{0D108BD9-81ED-4DB2-BD59-A6C34878D82A}">
                    <a16:rowId xmlns:a16="http://schemas.microsoft.com/office/drawing/2014/main" val="599524313"/>
                  </a:ext>
                </a:extLst>
              </a:tr>
              <a:tr h="260570">
                <a:tc>
                  <a:txBody>
                    <a:bodyPr/>
                    <a:lstStyle/>
                    <a:p>
                      <a:pPr algn="l" fontAlgn="base">
                        <a:spcBef>
                          <a:spcPts val="0"/>
                        </a:spcBef>
                        <a:spcAft>
                          <a:spcPts val="0"/>
                        </a:spcAft>
                      </a:pPr>
                      <a:r>
                        <a:rPr lang="en-GB" sz="1200" b="1" i="0" u="none" strike="noStrike">
                          <a:solidFill>
                            <a:srgbClr val="1F1F1F"/>
                          </a:solidFill>
                          <a:effectLst/>
                          <a:latin typeface="inherit"/>
                        </a:rPr>
                        <a:t>Progression step 1</a:t>
                      </a:r>
                      <a:endParaRPr lang="en-GB" sz="1200" b="0" i="0" u="none" strike="noStrike">
                        <a:effectLst/>
                        <a:latin typeface="Arial" panose="020B0604020202020204" pitchFamily="34" charset="0"/>
                      </a:endParaRPr>
                    </a:p>
                  </a:txBody>
                  <a:tcPr marL="59220" marR="59220" marT="29610" marB="29610" anchor="ctr">
                    <a:lnL>
                      <a:noFill/>
                    </a:lnL>
                    <a:lnR>
                      <a:noFill/>
                    </a:lnR>
                    <a:lnT w="12700" cap="flat" cmpd="sng" algn="ctr">
                      <a:solidFill>
                        <a:srgbClr val="E5E5E5"/>
                      </a:solidFill>
                      <a:prstDash val="solid"/>
                      <a:round/>
                      <a:headEnd type="none" w="med" len="med"/>
                      <a:tailEnd type="none" w="med" len="med"/>
                    </a:lnT>
                    <a:lnB>
                      <a:noFill/>
                    </a:lnB>
                  </a:tcPr>
                </a:tc>
                <a:tc>
                  <a:txBody>
                    <a:bodyPr/>
                    <a:lstStyle/>
                    <a:p>
                      <a:pPr algn="l" fontAlgn="base">
                        <a:spcBef>
                          <a:spcPts val="0"/>
                        </a:spcBef>
                        <a:spcAft>
                          <a:spcPts val="0"/>
                        </a:spcAft>
                      </a:pPr>
                      <a:r>
                        <a:rPr lang="en-GB" sz="1200" b="1" i="0" u="none" strike="noStrike">
                          <a:solidFill>
                            <a:srgbClr val="1F1F1F"/>
                          </a:solidFill>
                          <a:effectLst/>
                          <a:latin typeface="inherit"/>
                        </a:rPr>
                        <a:t>Progression step 2</a:t>
                      </a:r>
                      <a:endParaRPr lang="en-GB" sz="1200" b="0" i="0" u="none" strike="noStrike">
                        <a:effectLst/>
                        <a:latin typeface="Arial" panose="020B0604020202020204" pitchFamily="34" charset="0"/>
                      </a:endParaRPr>
                    </a:p>
                  </a:txBody>
                  <a:tcPr marL="59220" marR="59220" marT="29610" marB="29610" anchor="ctr">
                    <a:lnL>
                      <a:noFill/>
                    </a:lnL>
                    <a:lnR>
                      <a:noFill/>
                    </a:lnR>
                    <a:lnT w="12700" cap="flat" cmpd="sng" algn="ctr">
                      <a:solidFill>
                        <a:srgbClr val="E5E5E5"/>
                      </a:solidFill>
                      <a:prstDash val="solid"/>
                      <a:round/>
                      <a:headEnd type="none" w="med" len="med"/>
                      <a:tailEnd type="none" w="med" len="med"/>
                    </a:lnT>
                    <a:lnB>
                      <a:noFill/>
                    </a:lnB>
                  </a:tcPr>
                </a:tc>
                <a:tc>
                  <a:txBody>
                    <a:bodyPr/>
                    <a:lstStyle/>
                    <a:p>
                      <a:pPr algn="l" fontAlgn="base">
                        <a:spcBef>
                          <a:spcPts val="0"/>
                        </a:spcBef>
                        <a:spcAft>
                          <a:spcPts val="0"/>
                        </a:spcAft>
                      </a:pPr>
                      <a:r>
                        <a:rPr lang="en-GB" sz="1200" b="1" i="0" u="none" strike="noStrike">
                          <a:solidFill>
                            <a:srgbClr val="1F1F1F"/>
                          </a:solidFill>
                          <a:effectLst/>
                          <a:latin typeface="inherit"/>
                        </a:rPr>
                        <a:t>Progression step 3</a:t>
                      </a:r>
                      <a:endParaRPr lang="en-GB" sz="1200" b="0" i="0" u="none" strike="noStrike">
                        <a:effectLst/>
                        <a:latin typeface="Arial" panose="020B0604020202020204" pitchFamily="34" charset="0"/>
                      </a:endParaRPr>
                    </a:p>
                  </a:txBody>
                  <a:tcPr marL="59220" marR="59220" marT="29610" marB="29610" anchor="ctr">
                    <a:lnL>
                      <a:noFill/>
                    </a:lnL>
                    <a:lnR>
                      <a:noFill/>
                    </a:lnR>
                    <a:lnT w="12700" cap="flat" cmpd="sng" algn="ctr">
                      <a:solidFill>
                        <a:srgbClr val="E5E5E5"/>
                      </a:solidFill>
                      <a:prstDash val="solid"/>
                      <a:round/>
                      <a:headEnd type="none" w="med" len="med"/>
                      <a:tailEnd type="none" w="med" len="med"/>
                    </a:lnT>
                    <a:lnB>
                      <a:noFill/>
                    </a:lnB>
                  </a:tcPr>
                </a:tc>
                <a:tc>
                  <a:txBody>
                    <a:bodyPr/>
                    <a:lstStyle/>
                    <a:p>
                      <a:pPr algn="l" fontAlgn="base">
                        <a:spcBef>
                          <a:spcPts val="0"/>
                        </a:spcBef>
                        <a:spcAft>
                          <a:spcPts val="0"/>
                        </a:spcAft>
                      </a:pPr>
                      <a:r>
                        <a:rPr lang="en-GB" sz="1200" b="1" i="0" u="none" strike="noStrike">
                          <a:solidFill>
                            <a:srgbClr val="1F1F1F"/>
                          </a:solidFill>
                          <a:effectLst/>
                          <a:latin typeface="inherit"/>
                        </a:rPr>
                        <a:t>Progression step 4</a:t>
                      </a:r>
                      <a:endParaRPr lang="en-GB" sz="1200" b="0" i="0" u="none" strike="noStrike">
                        <a:effectLst/>
                        <a:latin typeface="Arial" panose="020B0604020202020204" pitchFamily="34" charset="0"/>
                      </a:endParaRPr>
                    </a:p>
                  </a:txBody>
                  <a:tcPr marL="59220" marR="59220" marT="29610" marB="29610" anchor="ctr">
                    <a:lnL>
                      <a:noFill/>
                    </a:lnL>
                    <a:lnR>
                      <a:noFill/>
                    </a:lnR>
                    <a:lnT w="12700" cap="flat" cmpd="sng" algn="ctr">
                      <a:solidFill>
                        <a:srgbClr val="E5E5E5"/>
                      </a:solidFill>
                      <a:prstDash val="solid"/>
                      <a:round/>
                      <a:headEnd type="none" w="med" len="med"/>
                      <a:tailEnd type="none" w="med" len="med"/>
                    </a:lnT>
                    <a:lnB>
                      <a:noFill/>
                    </a:lnB>
                  </a:tcPr>
                </a:tc>
                <a:tc>
                  <a:txBody>
                    <a:bodyPr/>
                    <a:lstStyle/>
                    <a:p>
                      <a:pPr algn="l" fontAlgn="base">
                        <a:spcBef>
                          <a:spcPts val="0"/>
                        </a:spcBef>
                        <a:spcAft>
                          <a:spcPts val="0"/>
                        </a:spcAft>
                      </a:pPr>
                      <a:r>
                        <a:rPr lang="en-GB" sz="1200" b="1" i="0" u="none" strike="noStrike">
                          <a:solidFill>
                            <a:srgbClr val="1F1F1F"/>
                          </a:solidFill>
                          <a:effectLst/>
                          <a:latin typeface="inherit"/>
                        </a:rPr>
                        <a:t>Progression step 5</a:t>
                      </a:r>
                      <a:endParaRPr lang="en-GB" sz="1200" b="0" i="0" u="none" strike="noStrike">
                        <a:effectLst/>
                        <a:latin typeface="Arial" panose="020B0604020202020204" pitchFamily="34" charset="0"/>
                      </a:endParaRPr>
                    </a:p>
                  </a:txBody>
                  <a:tcPr marL="59220" marR="59220" marT="29610" marB="29610" anchor="ctr">
                    <a:lnL>
                      <a:noFill/>
                    </a:lnL>
                    <a:lnR>
                      <a:noFill/>
                    </a:lnR>
                    <a:lnT w="12700" cap="flat" cmpd="sng" algn="ctr">
                      <a:solidFill>
                        <a:srgbClr val="E5E5E5"/>
                      </a:solidFill>
                      <a:prstDash val="solid"/>
                      <a:round/>
                      <a:headEnd type="none" w="med" len="med"/>
                      <a:tailEnd type="none" w="med" len="med"/>
                    </a:lnT>
                    <a:lnB>
                      <a:noFill/>
                    </a:lnB>
                  </a:tcPr>
                </a:tc>
                <a:extLst>
                  <a:ext uri="{0D108BD9-81ED-4DB2-BD59-A6C34878D82A}">
                    <a16:rowId xmlns:a16="http://schemas.microsoft.com/office/drawing/2014/main" val="1438921976"/>
                  </a:ext>
                </a:extLst>
              </a:tr>
              <a:tr h="296102">
                <a:tc gridSpan="5">
                  <a:txBody>
                    <a:bodyPr/>
                    <a:lstStyle/>
                    <a:p>
                      <a:pPr algn="l" fontAlgn="t">
                        <a:spcBef>
                          <a:spcPts val="0"/>
                        </a:spcBef>
                        <a:spcAft>
                          <a:spcPts val="0"/>
                        </a:spcAft>
                      </a:pPr>
                      <a:endParaRPr lang="en-GB" sz="1200" b="0" i="0" u="none" strike="noStrike">
                        <a:effectLst/>
                        <a:latin typeface="Arial" panose="020B0604020202020204" pitchFamily="34" charset="0"/>
                      </a:endParaRPr>
                    </a:p>
                  </a:txBody>
                  <a:tcPr marL="59220" marR="59220" marT="29610" marB="29610">
                    <a:lnL>
                      <a:noFill/>
                    </a:lnL>
                    <a:lnR>
                      <a:noFill/>
                    </a:lnR>
                    <a:lnT>
                      <a:noFill/>
                    </a:lnT>
                    <a:lnB>
                      <a:noFill/>
                    </a:lnB>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7056762"/>
                  </a:ext>
                </a:extLst>
              </a:tr>
              <a:tr h="260570">
                <a:tc gridSpan="5">
                  <a:txBody>
                    <a:bodyPr/>
                    <a:lstStyle/>
                    <a:p>
                      <a:pPr algn="l" fontAlgn="base">
                        <a:spcBef>
                          <a:spcPts val="0"/>
                        </a:spcBef>
                        <a:spcAft>
                          <a:spcPts val="0"/>
                        </a:spcAft>
                      </a:pPr>
                      <a:r>
                        <a:rPr lang="en-GB" sz="1400" b="1" i="0" u="none" strike="noStrike">
                          <a:solidFill>
                            <a:srgbClr val="215B57"/>
                          </a:solidFill>
                          <a:effectLst/>
                          <a:latin typeface="inherit"/>
                        </a:rPr>
                        <a:t>Vocabulary, spelling, grammar</a:t>
                      </a:r>
                      <a:endParaRPr lang="en-GB" sz="1400" b="0" i="0" u="none" strike="noStrike">
                        <a:effectLst/>
                        <a:latin typeface="Arial" panose="020B0604020202020204" pitchFamily="34" charset="0"/>
                      </a:endParaRPr>
                    </a:p>
                  </a:txBody>
                  <a:tcPr marL="59220" marR="59220" marT="29610" marB="29610">
                    <a:lnL>
                      <a:noFill/>
                    </a:lnL>
                    <a:lnR>
                      <a:noFill/>
                    </a:lnR>
                    <a:lnT>
                      <a:noFill/>
                    </a:lnT>
                    <a:lnB w="6350" cap="flat" cmpd="sng" algn="ctr">
                      <a:solidFill>
                        <a:srgbClr val="E5E5E5"/>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398343893"/>
                  </a:ext>
                </a:extLst>
              </a:tr>
              <a:tr h="1148873">
                <a:tc>
                  <a:txBody>
                    <a:bodyPr/>
                    <a:lstStyle/>
                    <a:p>
                      <a:pPr algn="l" fontAlgn="base">
                        <a:spcBef>
                          <a:spcPts val="0"/>
                        </a:spcBef>
                        <a:spcAft>
                          <a:spcPts val="0"/>
                        </a:spcAft>
                      </a:pPr>
                      <a:r>
                        <a:rPr lang="en-US" sz="1400" b="0" i="0" u="none" strike="noStrike">
                          <a:solidFill>
                            <a:srgbClr val="1F1F1F"/>
                          </a:solidFill>
                          <a:effectLst/>
                          <a:latin typeface="inherit"/>
                        </a:rPr>
                        <a:t>I can communicate by making marks, drawing symbols or writing letters and words in a range of contexts.</a:t>
                      </a:r>
                      <a:endParaRPr lang="en-US" sz="1400" b="0" i="0" u="none" strike="noStrike">
                        <a:effectLst/>
                        <a:latin typeface="Arial" panose="020B0604020202020204" pitchFamily="34" charset="0"/>
                      </a:endParaRPr>
                    </a:p>
                  </a:txBody>
                  <a:tcPr marL="59220" marR="59220" marT="29610" marB="29610">
                    <a:lnL>
                      <a:noFill/>
                    </a:lnL>
                    <a:lnR>
                      <a:noFill/>
                    </a:lnR>
                    <a:lnT w="6350" cap="flat" cmpd="sng" algn="ctr">
                      <a:solidFill>
                        <a:srgbClr val="E5E5E5"/>
                      </a:solidFill>
                      <a:prstDash val="solid"/>
                      <a:round/>
                      <a:headEnd type="none" w="med" len="med"/>
                      <a:tailEnd type="none" w="med" len="med"/>
                    </a:lnT>
                    <a:lnB w="6350" cap="flat" cmpd="sng" algn="ctr">
                      <a:solidFill>
                        <a:srgbClr val="E5E5E5"/>
                      </a:solidFill>
                      <a:prstDash val="solid"/>
                      <a:round/>
                      <a:headEnd type="none" w="med" len="med"/>
                      <a:tailEnd type="none" w="med" len="med"/>
                    </a:lnB>
                  </a:tcPr>
                </a:tc>
                <a:tc>
                  <a:txBody>
                    <a:bodyPr/>
                    <a:lstStyle/>
                    <a:p>
                      <a:pPr algn="l" fontAlgn="base">
                        <a:spcBef>
                          <a:spcPts val="0"/>
                        </a:spcBef>
                        <a:spcAft>
                          <a:spcPts val="0"/>
                        </a:spcAft>
                      </a:pPr>
                      <a:r>
                        <a:rPr lang="en-US" sz="1400" b="0" i="0" u="none" strike="noStrike">
                          <a:solidFill>
                            <a:srgbClr val="1F1F1F"/>
                          </a:solidFill>
                          <a:effectLst/>
                          <a:latin typeface="inherit"/>
                        </a:rPr>
                        <a:t>I can write using an increasingly imaginative, varied and precise vocabulary.</a:t>
                      </a:r>
                      <a:endParaRPr lang="en-US" sz="1400" b="0" i="0" u="none" strike="noStrike">
                        <a:effectLst/>
                        <a:latin typeface="Arial" panose="020B0604020202020204" pitchFamily="34" charset="0"/>
                      </a:endParaRPr>
                    </a:p>
                  </a:txBody>
                  <a:tcPr marL="59220" marR="59220" marT="29610" marB="29610">
                    <a:lnL>
                      <a:noFill/>
                    </a:lnL>
                    <a:lnR>
                      <a:noFill/>
                    </a:lnR>
                    <a:lnT w="6350" cap="flat" cmpd="sng" algn="ctr">
                      <a:solidFill>
                        <a:srgbClr val="E5E5E5"/>
                      </a:solidFill>
                      <a:prstDash val="solid"/>
                      <a:round/>
                      <a:headEnd type="none" w="med" len="med"/>
                      <a:tailEnd type="none" w="med" len="med"/>
                    </a:lnT>
                    <a:lnB w="6350" cap="flat" cmpd="sng" algn="ctr">
                      <a:solidFill>
                        <a:srgbClr val="E5E5E5"/>
                      </a:solidFill>
                      <a:prstDash val="solid"/>
                      <a:round/>
                      <a:headEnd type="none" w="med" len="med"/>
                      <a:tailEnd type="none" w="med" len="med"/>
                    </a:lnB>
                  </a:tcPr>
                </a:tc>
                <a:tc>
                  <a:txBody>
                    <a:bodyPr/>
                    <a:lstStyle/>
                    <a:p>
                      <a:pPr algn="l" fontAlgn="base">
                        <a:spcBef>
                          <a:spcPts val="0"/>
                        </a:spcBef>
                        <a:spcAft>
                          <a:spcPts val="0"/>
                        </a:spcAft>
                      </a:pPr>
                      <a:r>
                        <a:rPr lang="en-US" sz="1400" b="0" i="0" u="none" strike="noStrike">
                          <a:solidFill>
                            <a:srgbClr val="1F1F1F"/>
                          </a:solidFill>
                          <a:effectLst/>
                          <a:latin typeface="inherit"/>
                        </a:rPr>
                        <a:t>I can use varied, appropriate and precise vocabulary including area of learning and experience/discipline-specific words for different purposes.</a:t>
                      </a:r>
                      <a:endParaRPr lang="en-US" sz="1400" b="0" i="0" u="none" strike="noStrike">
                        <a:effectLst/>
                        <a:latin typeface="Arial" panose="020B0604020202020204" pitchFamily="34" charset="0"/>
                      </a:endParaRPr>
                    </a:p>
                  </a:txBody>
                  <a:tcPr marL="59220" marR="59220" marT="29610" marB="29610">
                    <a:lnL>
                      <a:noFill/>
                    </a:lnL>
                    <a:lnR>
                      <a:noFill/>
                    </a:lnR>
                    <a:lnT w="6350" cap="flat" cmpd="sng" algn="ctr">
                      <a:solidFill>
                        <a:srgbClr val="E5E5E5"/>
                      </a:solidFill>
                      <a:prstDash val="solid"/>
                      <a:round/>
                      <a:headEnd type="none" w="med" len="med"/>
                      <a:tailEnd type="none" w="med" len="med"/>
                    </a:lnT>
                    <a:lnB w="6350" cap="flat" cmpd="sng" algn="ctr">
                      <a:solidFill>
                        <a:srgbClr val="E5E5E5"/>
                      </a:solidFill>
                      <a:prstDash val="solid"/>
                      <a:round/>
                      <a:headEnd type="none" w="med" len="med"/>
                      <a:tailEnd type="none" w="med" len="med"/>
                    </a:lnB>
                  </a:tcPr>
                </a:tc>
                <a:tc>
                  <a:txBody>
                    <a:bodyPr/>
                    <a:lstStyle/>
                    <a:p>
                      <a:pPr algn="l" fontAlgn="base">
                        <a:spcBef>
                          <a:spcPts val="0"/>
                        </a:spcBef>
                        <a:spcAft>
                          <a:spcPts val="0"/>
                        </a:spcAft>
                      </a:pPr>
                      <a:r>
                        <a:rPr lang="en-US" sz="1200" b="0" i="0" u="none" strike="noStrike">
                          <a:solidFill>
                            <a:srgbClr val="1F1F1F"/>
                          </a:solidFill>
                          <a:effectLst/>
                          <a:latin typeface="inherit"/>
                        </a:rPr>
                        <a:t>I have experienced a range of area of learning and experience/discipline-specific and general academic vocabulary, and can use them in my own communication.</a:t>
                      </a:r>
                      <a:endParaRPr lang="en-US" sz="1200" b="0" i="0" u="none" strike="noStrike">
                        <a:effectLst/>
                        <a:latin typeface="Arial" panose="020B0604020202020204" pitchFamily="34" charset="0"/>
                      </a:endParaRPr>
                    </a:p>
                  </a:txBody>
                  <a:tcPr marL="59220" marR="59220" marT="29610" marB="29610">
                    <a:lnL>
                      <a:noFill/>
                    </a:lnL>
                    <a:lnR>
                      <a:noFill/>
                    </a:lnR>
                    <a:lnT w="6350" cap="flat" cmpd="sng" algn="ctr">
                      <a:solidFill>
                        <a:srgbClr val="E5E5E5"/>
                      </a:solidFill>
                      <a:prstDash val="solid"/>
                      <a:round/>
                      <a:headEnd type="none" w="med" len="med"/>
                      <a:tailEnd type="none" w="med" len="med"/>
                    </a:lnT>
                    <a:lnB w="6350" cap="flat" cmpd="sng" algn="ctr">
                      <a:solidFill>
                        <a:srgbClr val="E5E5E5"/>
                      </a:solidFill>
                      <a:prstDash val="solid"/>
                      <a:round/>
                      <a:headEnd type="none" w="med" len="med"/>
                      <a:tailEnd type="none" w="med" len="med"/>
                    </a:lnB>
                  </a:tcPr>
                </a:tc>
                <a:tc>
                  <a:txBody>
                    <a:bodyPr/>
                    <a:lstStyle/>
                    <a:p>
                      <a:pPr algn="l" fontAlgn="base">
                        <a:spcBef>
                          <a:spcPts val="0"/>
                        </a:spcBef>
                        <a:spcAft>
                          <a:spcPts val="0"/>
                        </a:spcAft>
                      </a:pPr>
                      <a:r>
                        <a:rPr lang="en-US" sz="1200" b="0" i="0" u="none" strike="noStrike">
                          <a:solidFill>
                            <a:srgbClr val="1F1F1F"/>
                          </a:solidFill>
                          <a:effectLst/>
                          <a:latin typeface="inherit"/>
                        </a:rPr>
                        <a:t>I can use a range of discipline-specific and general academic vocabulary accurately and precisely.</a:t>
                      </a:r>
                      <a:endParaRPr lang="en-US" sz="1200" b="0" i="0" u="none" strike="noStrike">
                        <a:effectLst/>
                        <a:latin typeface="Arial" panose="020B0604020202020204" pitchFamily="34" charset="0"/>
                      </a:endParaRPr>
                    </a:p>
                  </a:txBody>
                  <a:tcPr marL="59220" marR="59220" marT="29610" marB="29610">
                    <a:lnL>
                      <a:noFill/>
                    </a:lnL>
                    <a:lnR>
                      <a:noFill/>
                    </a:lnR>
                    <a:lnT w="6350" cap="flat" cmpd="sng" algn="ctr">
                      <a:solidFill>
                        <a:srgbClr val="E5E5E5"/>
                      </a:solidFill>
                      <a:prstDash val="solid"/>
                      <a:round/>
                      <a:headEnd type="none" w="med" len="med"/>
                      <a:tailEnd type="none" w="med" len="med"/>
                    </a:lnT>
                    <a:lnB w="6350" cap="flat" cmpd="sng" algn="ctr">
                      <a:solidFill>
                        <a:srgbClr val="E5E5E5"/>
                      </a:solidFill>
                      <a:prstDash val="solid"/>
                      <a:round/>
                      <a:headEnd type="none" w="med" len="med"/>
                      <a:tailEnd type="none" w="med" len="med"/>
                    </a:lnB>
                  </a:tcPr>
                </a:tc>
                <a:extLst>
                  <a:ext uri="{0D108BD9-81ED-4DB2-BD59-A6C34878D82A}">
                    <a16:rowId xmlns:a16="http://schemas.microsoft.com/office/drawing/2014/main" val="4023625471"/>
                  </a:ext>
                </a:extLst>
              </a:tr>
              <a:tr h="1148873">
                <a:tc>
                  <a:txBody>
                    <a:bodyPr/>
                    <a:lstStyle/>
                    <a:p>
                      <a:pPr algn="l" fontAlgn="base">
                        <a:spcBef>
                          <a:spcPts val="0"/>
                        </a:spcBef>
                        <a:spcAft>
                          <a:spcPts val="0"/>
                        </a:spcAft>
                      </a:pPr>
                      <a:r>
                        <a:rPr lang="en-US" sz="1400" b="0" i="0" u="none" strike="noStrike">
                          <a:solidFill>
                            <a:srgbClr val="1F1F1F"/>
                          </a:solidFill>
                          <a:effectLst/>
                          <a:latin typeface="inherit"/>
                        </a:rPr>
                        <a:t>I am beginning to sequence symbols, signs or words appropriately.</a:t>
                      </a:r>
                      <a:endParaRPr lang="en-US" sz="1400" b="0" i="0" u="none" strike="noStrike">
                        <a:effectLst/>
                        <a:latin typeface="Arial" panose="020B0604020202020204" pitchFamily="34" charset="0"/>
                      </a:endParaRPr>
                    </a:p>
                  </a:txBody>
                  <a:tcPr marL="59220" marR="59220" marT="29610" marB="29610">
                    <a:lnL>
                      <a:noFill/>
                    </a:lnL>
                    <a:lnR>
                      <a:noFill/>
                    </a:lnR>
                    <a:lnT w="6350" cap="flat" cmpd="sng" algn="ctr">
                      <a:solidFill>
                        <a:srgbClr val="E5E5E5"/>
                      </a:solidFill>
                      <a:prstDash val="solid"/>
                      <a:round/>
                      <a:headEnd type="none" w="med" len="med"/>
                      <a:tailEnd type="none" w="med" len="med"/>
                    </a:lnT>
                    <a:lnB w="6350" cap="flat" cmpd="sng" algn="ctr">
                      <a:solidFill>
                        <a:srgbClr val="E5E5E5"/>
                      </a:solidFill>
                      <a:prstDash val="solid"/>
                      <a:round/>
                      <a:headEnd type="none" w="med" len="med"/>
                      <a:tailEnd type="none" w="med" len="med"/>
                    </a:lnB>
                  </a:tcPr>
                </a:tc>
                <a:tc>
                  <a:txBody>
                    <a:bodyPr/>
                    <a:lstStyle/>
                    <a:p>
                      <a:pPr algn="l" fontAlgn="t">
                        <a:spcBef>
                          <a:spcPts val="0"/>
                        </a:spcBef>
                        <a:spcAft>
                          <a:spcPts val="0"/>
                        </a:spcAft>
                      </a:pPr>
                      <a:endParaRPr lang="en-GB" sz="1400" b="0" i="0" u="none" strike="noStrike">
                        <a:effectLst/>
                        <a:latin typeface="Arial" panose="020B0604020202020204" pitchFamily="34" charset="0"/>
                      </a:endParaRPr>
                    </a:p>
                  </a:txBody>
                  <a:tcPr marL="59220" marR="59220" marT="29610" marB="29610">
                    <a:lnL>
                      <a:noFill/>
                    </a:lnL>
                    <a:lnR>
                      <a:noFill/>
                    </a:lnR>
                    <a:lnT w="6350" cap="flat" cmpd="sng" algn="ctr">
                      <a:solidFill>
                        <a:srgbClr val="E5E5E5"/>
                      </a:solidFill>
                      <a:prstDash val="solid"/>
                      <a:round/>
                      <a:headEnd type="none" w="med" len="med"/>
                      <a:tailEnd type="none" w="med" len="med"/>
                    </a:lnT>
                    <a:lnB w="6350" cap="flat" cmpd="sng" algn="ctr">
                      <a:solidFill>
                        <a:srgbClr val="E5E5E5"/>
                      </a:solidFill>
                      <a:prstDash val="solid"/>
                      <a:round/>
                      <a:headEnd type="none" w="med" len="med"/>
                      <a:tailEnd type="none" w="med" len="med"/>
                    </a:lnB>
                  </a:tcPr>
                </a:tc>
                <a:tc>
                  <a:txBody>
                    <a:bodyPr/>
                    <a:lstStyle/>
                    <a:p>
                      <a:pPr algn="l" fontAlgn="base">
                        <a:spcBef>
                          <a:spcPts val="0"/>
                        </a:spcBef>
                        <a:spcAft>
                          <a:spcPts val="0"/>
                        </a:spcAft>
                      </a:pPr>
                      <a:r>
                        <a:rPr lang="en-US" sz="1400" b="0" i="0" u="none" strike="noStrike">
                          <a:solidFill>
                            <a:srgbClr val="1F1F1F"/>
                          </a:solidFill>
                          <a:effectLst/>
                          <a:latin typeface="inherit"/>
                        </a:rPr>
                        <a:t>I can make appropriate choices about vocabulary, idiomatic language and syntax in order to express myself with fluency and clarity for different audiences and purposes.</a:t>
                      </a:r>
                      <a:endParaRPr lang="en-US" sz="1400" b="0" i="0" u="none" strike="noStrike">
                        <a:effectLst/>
                        <a:latin typeface="Arial" panose="020B0604020202020204" pitchFamily="34" charset="0"/>
                      </a:endParaRPr>
                    </a:p>
                  </a:txBody>
                  <a:tcPr marL="59220" marR="59220" marT="29610" marB="29610">
                    <a:lnL>
                      <a:noFill/>
                    </a:lnL>
                    <a:lnR>
                      <a:noFill/>
                    </a:lnR>
                    <a:lnT w="6350" cap="flat" cmpd="sng" algn="ctr">
                      <a:solidFill>
                        <a:srgbClr val="E5E5E5"/>
                      </a:solidFill>
                      <a:prstDash val="solid"/>
                      <a:round/>
                      <a:headEnd type="none" w="med" len="med"/>
                      <a:tailEnd type="none" w="med" len="med"/>
                    </a:lnT>
                    <a:lnB w="6350" cap="flat" cmpd="sng" algn="ctr">
                      <a:solidFill>
                        <a:srgbClr val="E5E5E5"/>
                      </a:solidFill>
                      <a:prstDash val="solid"/>
                      <a:round/>
                      <a:headEnd type="none" w="med" len="med"/>
                      <a:tailEnd type="none" w="med" len="med"/>
                    </a:lnB>
                  </a:tcPr>
                </a:tc>
                <a:tc>
                  <a:txBody>
                    <a:bodyPr/>
                    <a:lstStyle/>
                    <a:p>
                      <a:pPr algn="l" fontAlgn="base">
                        <a:spcBef>
                          <a:spcPts val="0"/>
                        </a:spcBef>
                        <a:spcAft>
                          <a:spcPts val="0"/>
                        </a:spcAft>
                      </a:pPr>
                      <a:r>
                        <a:rPr lang="en-US" sz="1200" b="0" i="0" u="none" strike="noStrike">
                          <a:solidFill>
                            <a:srgbClr val="1F1F1F"/>
                          </a:solidFill>
                          <a:effectLst/>
                          <a:latin typeface="inherit"/>
                        </a:rPr>
                        <a:t>I can make informed choices about vocabulary, idiomatic and figurative language, and syntax in order to express myself with fluency, accuracy and clarity.</a:t>
                      </a:r>
                      <a:endParaRPr lang="en-US" sz="1200" b="0" i="0" u="none" strike="noStrike">
                        <a:effectLst/>
                        <a:latin typeface="Arial" panose="020B0604020202020204" pitchFamily="34" charset="0"/>
                      </a:endParaRPr>
                    </a:p>
                  </a:txBody>
                  <a:tcPr marL="59220" marR="59220" marT="29610" marB="29610">
                    <a:lnL>
                      <a:noFill/>
                    </a:lnL>
                    <a:lnR>
                      <a:noFill/>
                    </a:lnR>
                    <a:lnT w="6350" cap="flat" cmpd="sng" algn="ctr">
                      <a:solidFill>
                        <a:srgbClr val="E5E5E5"/>
                      </a:solidFill>
                      <a:prstDash val="solid"/>
                      <a:round/>
                      <a:headEnd type="none" w="med" len="med"/>
                      <a:tailEnd type="none" w="med" len="med"/>
                    </a:lnT>
                    <a:lnB w="6350" cap="flat" cmpd="sng" algn="ctr">
                      <a:solidFill>
                        <a:srgbClr val="E5E5E5"/>
                      </a:solidFill>
                      <a:prstDash val="solid"/>
                      <a:round/>
                      <a:headEnd type="none" w="med" len="med"/>
                      <a:tailEnd type="none" w="med" len="med"/>
                    </a:lnB>
                  </a:tcPr>
                </a:tc>
                <a:tc>
                  <a:txBody>
                    <a:bodyPr/>
                    <a:lstStyle/>
                    <a:p>
                      <a:pPr algn="l" fontAlgn="base">
                        <a:spcBef>
                          <a:spcPts val="0"/>
                        </a:spcBef>
                        <a:spcAft>
                          <a:spcPts val="0"/>
                        </a:spcAft>
                      </a:pPr>
                      <a:r>
                        <a:rPr lang="en-US" sz="1200" b="0" i="0" u="none" strike="noStrike">
                          <a:solidFill>
                            <a:srgbClr val="1F1F1F"/>
                          </a:solidFill>
                          <a:effectLst/>
                          <a:latin typeface="inherit"/>
                        </a:rPr>
                        <a:t>I can use sophisticated idiomatic language and appropriate register in a range of contexts.</a:t>
                      </a:r>
                      <a:endParaRPr lang="en-US" sz="1200" b="0" i="0" u="none" strike="noStrike">
                        <a:effectLst/>
                        <a:latin typeface="Arial" panose="020B0604020202020204" pitchFamily="34" charset="0"/>
                      </a:endParaRPr>
                    </a:p>
                  </a:txBody>
                  <a:tcPr marL="59220" marR="59220" marT="29610" marB="29610">
                    <a:lnL>
                      <a:noFill/>
                    </a:lnL>
                    <a:lnR>
                      <a:noFill/>
                    </a:lnR>
                    <a:lnT w="6350" cap="flat" cmpd="sng" algn="ctr">
                      <a:solidFill>
                        <a:srgbClr val="E5E5E5"/>
                      </a:solidFill>
                      <a:prstDash val="solid"/>
                      <a:round/>
                      <a:headEnd type="none" w="med" len="med"/>
                      <a:tailEnd type="none" w="med" len="med"/>
                    </a:lnT>
                    <a:lnB w="6350" cap="flat" cmpd="sng" algn="ctr">
                      <a:solidFill>
                        <a:srgbClr val="E5E5E5"/>
                      </a:solidFill>
                      <a:prstDash val="solid"/>
                      <a:round/>
                      <a:headEnd type="none" w="med" len="med"/>
                      <a:tailEnd type="none" w="med" len="med"/>
                    </a:lnB>
                  </a:tcPr>
                </a:tc>
                <a:extLst>
                  <a:ext uri="{0D108BD9-81ED-4DB2-BD59-A6C34878D82A}">
                    <a16:rowId xmlns:a16="http://schemas.microsoft.com/office/drawing/2014/main" val="1326343482"/>
                  </a:ext>
                </a:extLst>
              </a:tr>
              <a:tr h="793552">
                <a:tc>
                  <a:txBody>
                    <a:bodyPr/>
                    <a:lstStyle/>
                    <a:p>
                      <a:pPr algn="l" fontAlgn="base">
                        <a:spcBef>
                          <a:spcPts val="0"/>
                        </a:spcBef>
                        <a:spcAft>
                          <a:spcPts val="0"/>
                        </a:spcAft>
                      </a:pPr>
                      <a:r>
                        <a:rPr lang="en-US" sz="1400" b="0" i="0" u="none" strike="noStrike">
                          <a:solidFill>
                            <a:srgbClr val="1F1F1F"/>
                          </a:solidFill>
                          <a:effectLst/>
                          <a:latin typeface="inherit"/>
                        </a:rPr>
                        <a:t>I can recognise the alphabetic nature of writing and understand that written symbols have meaning.</a:t>
                      </a:r>
                      <a:endParaRPr lang="en-US" sz="1400" b="0" i="0" u="none" strike="noStrike">
                        <a:effectLst/>
                        <a:latin typeface="Arial" panose="020B0604020202020204" pitchFamily="34" charset="0"/>
                      </a:endParaRPr>
                    </a:p>
                  </a:txBody>
                  <a:tcPr marL="59220" marR="59220" marT="29610" marB="29610">
                    <a:lnL>
                      <a:noFill/>
                    </a:lnL>
                    <a:lnR>
                      <a:noFill/>
                    </a:lnR>
                    <a:lnT w="6350" cap="flat" cmpd="sng" algn="ctr">
                      <a:solidFill>
                        <a:srgbClr val="E5E5E5"/>
                      </a:solidFill>
                      <a:prstDash val="solid"/>
                      <a:round/>
                      <a:headEnd type="none" w="med" len="med"/>
                      <a:tailEnd type="none" w="med" len="med"/>
                    </a:lnT>
                    <a:lnB w="6350" cap="flat" cmpd="sng" algn="ctr">
                      <a:solidFill>
                        <a:srgbClr val="E5E5E5"/>
                      </a:solidFill>
                      <a:prstDash val="solid"/>
                      <a:round/>
                      <a:headEnd type="none" w="med" len="med"/>
                      <a:tailEnd type="none" w="med" len="med"/>
                    </a:lnB>
                  </a:tcPr>
                </a:tc>
                <a:tc>
                  <a:txBody>
                    <a:bodyPr/>
                    <a:lstStyle/>
                    <a:p>
                      <a:pPr algn="l" fontAlgn="t">
                        <a:spcBef>
                          <a:spcPts val="0"/>
                        </a:spcBef>
                        <a:spcAft>
                          <a:spcPts val="0"/>
                        </a:spcAft>
                      </a:pPr>
                      <a:endParaRPr lang="en-GB" sz="1400" b="0" i="0" u="none" strike="noStrike">
                        <a:effectLst/>
                        <a:latin typeface="Arial" panose="020B0604020202020204" pitchFamily="34" charset="0"/>
                      </a:endParaRPr>
                    </a:p>
                  </a:txBody>
                  <a:tcPr marL="59220" marR="59220" marT="29610" marB="29610">
                    <a:lnL>
                      <a:noFill/>
                    </a:lnL>
                    <a:lnR>
                      <a:noFill/>
                    </a:lnR>
                    <a:lnT w="6350" cap="flat" cmpd="sng" algn="ctr">
                      <a:solidFill>
                        <a:srgbClr val="E5E5E5"/>
                      </a:solidFill>
                      <a:prstDash val="solid"/>
                      <a:round/>
                      <a:headEnd type="none" w="med" len="med"/>
                      <a:tailEnd type="none" w="med" len="med"/>
                    </a:lnT>
                    <a:lnB w="6350" cap="flat" cmpd="sng" algn="ctr">
                      <a:solidFill>
                        <a:srgbClr val="E5E5E5"/>
                      </a:solidFill>
                      <a:prstDash val="solid"/>
                      <a:round/>
                      <a:headEnd type="none" w="med" len="med"/>
                      <a:tailEnd type="none" w="med" len="med"/>
                    </a:lnB>
                  </a:tcPr>
                </a:tc>
                <a:tc>
                  <a:txBody>
                    <a:bodyPr/>
                    <a:lstStyle/>
                    <a:p>
                      <a:pPr algn="l" fontAlgn="base">
                        <a:spcBef>
                          <a:spcPts val="0"/>
                        </a:spcBef>
                        <a:spcAft>
                          <a:spcPts val="0"/>
                        </a:spcAft>
                      </a:pPr>
                      <a:r>
                        <a:rPr lang="en-US" sz="1400" b="0" i="0" u="none" strike="noStrike" dirty="0">
                          <a:solidFill>
                            <a:srgbClr val="1F1F1F"/>
                          </a:solidFill>
                          <a:effectLst/>
                          <a:latin typeface="inherit"/>
                        </a:rPr>
                        <a:t>I can use language appropriate to writing, including standard forms, </a:t>
                      </a:r>
                      <a:r>
                        <a:rPr lang="en-US" sz="1400" b="0" i="1" u="none" strike="noStrike" dirty="0">
                          <a:solidFill>
                            <a:srgbClr val="1F1F1F"/>
                          </a:solidFill>
                          <a:effectLst/>
                          <a:latin typeface="inherit"/>
                        </a:rPr>
                        <a:t>e.g. nouns, pronouns, adjectives, adverbs, prepositions, connectives and verb tenses</a:t>
                      </a:r>
                      <a:r>
                        <a:rPr lang="en-US" sz="1400" b="0" i="0" u="none" strike="noStrike" dirty="0">
                          <a:solidFill>
                            <a:srgbClr val="1F1F1F"/>
                          </a:solidFill>
                          <a:effectLst/>
                          <a:latin typeface="inherit"/>
                        </a:rPr>
                        <a:t>.</a:t>
                      </a:r>
                      <a:endParaRPr lang="en-US" sz="1400" b="0" i="0" u="none" strike="noStrike" dirty="0">
                        <a:effectLst/>
                        <a:latin typeface="Arial" panose="020B0604020202020204" pitchFamily="34" charset="0"/>
                      </a:endParaRPr>
                    </a:p>
                  </a:txBody>
                  <a:tcPr marL="59220" marR="59220" marT="29610" marB="29610">
                    <a:lnL>
                      <a:noFill/>
                    </a:lnL>
                    <a:lnR>
                      <a:noFill/>
                    </a:lnR>
                    <a:lnT w="6350" cap="flat" cmpd="sng" algn="ctr">
                      <a:solidFill>
                        <a:srgbClr val="E5E5E5"/>
                      </a:solidFill>
                      <a:prstDash val="solid"/>
                      <a:round/>
                      <a:headEnd type="none" w="med" len="med"/>
                      <a:tailEnd type="none" w="med" len="med"/>
                    </a:lnT>
                    <a:lnB w="6350" cap="flat" cmpd="sng" algn="ctr">
                      <a:solidFill>
                        <a:srgbClr val="E5E5E5"/>
                      </a:solidFill>
                      <a:prstDash val="solid"/>
                      <a:round/>
                      <a:headEnd type="none" w="med" len="med"/>
                      <a:tailEnd type="none" w="med" len="med"/>
                    </a:lnB>
                  </a:tcPr>
                </a:tc>
                <a:tc>
                  <a:txBody>
                    <a:bodyPr/>
                    <a:lstStyle/>
                    <a:p>
                      <a:pPr algn="l" fontAlgn="t">
                        <a:spcBef>
                          <a:spcPts val="0"/>
                        </a:spcBef>
                        <a:spcAft>
                          <a:spcPts val="0"/>
                        </a:spcAft>
                      </a:pPr>
                      <a:endParaRPr lang="en-GB" sz="1200" b="0" i="0" u="none" strike="noStrike" dirty="0">
                        <a:effectLst/>
                        <a:latin typeface="Arial" panose="020B0604020202020204" pitchFamily="34" charset="0"/>
                      </a:endParaRPr>
                    </a:p>
                  </a:txBody>
                  <a:tcPr marL="59220" marR="59220" marT="29610" marB="29610">
                    <a:lnL>
                      <a:noFill/>
                    </a:lnL>
                    <a:lnR>
                      <a:noFill/>
                    </a:lnR>
                    <a:lnT w="6350" cap="flat" cmpd="sng" algn="ctr">
                      <a:solidFill>
                        <a:srgbClr val="E5E5E5"/>
                      </a:solidFill>
                      <a:prstDash val="solid"/>
                      <a:round/>
                      <a:headEnd type="none" w="med" len="med"/>
                      <a:tailEnd type="none" w="med" len="med"/>
                    </a:lnT>
                    <a:lnB>
                      <a:noFill/>
                    </a:lnB>
                  </a:tcPr>
                </a:tc>
                <a:tc>
                  <a:txBody>
                    <a:bodyPr/>
                    <a:lstStyle/>
                    <a:p>
                      <a:pPr algn="l" fontAlgn="t">
                        <a:spcBef>
                          <a:spcPts val="0"/>
                        </a:spcBef>
                        <a:spcAft>
                          <a:spcPts val="0"/>
                        </a:spcAft>
                      </a:pPr>
                      <a:endParaRPr lang="en-GB" sz="1200" b="0" i="0" u="none" strike="noStrike" dirty="0">
                        <a:effectLst/>
                        <a:latin typeface="Arial" panose="020B0604020202020204" pitchFamily="34" charset="0"/>
                      </a:endParaRPr>
                    </a:p>
                  </a:txBody>
                  <a:tcPr marL="59220" marR="59220" marT="29610" marB="29610">
                    <a:lnL>
                      <a:noFill/>
                    </a:lnL>
                    <a:lnR>
                      <a:noFill/>
                    </a:lnR>
                    <a:lnT w="6350" cap="flat" cmpd="sng" algn="ctr">
                      <a:solidFill>
                        <a:srgbClr val="E5E5E5"/>
                      </a:solidFill>
                      <a:prstDash val="solid"/>
                      <a:round/>
                      <a:headEnd type="none" w="med" len="med"/>
                      <a:tailEnd type="none" w="med" len="med"/>
                    </a:lnT>
                    <a:lnB>
                      <a:noFill/>
                    </a:lnB>
                  </a:tcPr>
                </a:tc>
                <a:extLst>
                  <a:ext uri="{0D108BD9-81ED-4DB2-BD59-A6C34878D82A}">
                    <a16:rowId xmlns:a16="http://schemas.microsoft.com/office/drawing/2014/main" val="2791251431"/>
                  </a:ext>
                </a:extLst>
              </a:tr>
            </a:tbl>
          </a:graphicData>
        </a:graphic>
      </p:graphicFrame>
    </p:spTree>
    <p:extLst>
      <p:ext uri="{BB962C8B-B14F-4D97-AF65-F5344CB8AC3E}">
        <p14:creationId xmlns:p14="http://schemas.microsoft.com/office/powerpoint/2010/main" val="3287363497"/>
      </p:ext>
    </p:extLst>
  </p:cSld>
  <p:clrMapOvr>
    <a:masterClrMapping/>
  </p:clrMapOvr>
  <p:transition spd="slow">
    <p:randomBar dir="vert"/>
  </p:transition>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FF8D2E5-2C4E-47B1-930B-6C82B7C313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B347D0A-BC10-48B3-D7A5-B3B987CD615A}"/>
              </a:ext>
            </a:extLst>
          </p:cNvPr>
          <p:cNvSpPr>
            <a:spLocks noGrp="1"/>
          </p:cNvSpPr>
          <p:nvPr>
            <p:ph type="title"/>
          </p:nvPr>
        </p:nvSpPr>
        <p:spPr>
          <a:xfrm>
            <a:off x="841248" y="251312"/>
            <a:ext cx="10506456" cy="1010264"/>
          </a:xfrm>
        </p:spPr>
        <p:txBody>
          <a:bodyPr anchor="ctr">
            <a:normAutofit/>
          </a:bodyPr>
          <a:lstStyle/>
          <a:p>
            <a:r>
              <a:rPr lang="en-GB"/>
              <a:t>The LNF Drives Key Skills.</a:t>
            </a:r>
            <a:endParaRPr lang="en-GB" dirty="0"/>
          </a:p>
        </p:txBody>
      </p:sp>
      <p:sp>
        <p:nvSpPr>
          <p:cNvPr id="11" name="Rectangle 10">
            <a:extLst>
              <a:ext uri="{FF2B5EF4-FFF2-40B4-BE49-F238E27FC236}">
                <a16:creationId xmlns:a16="http://schemas.microsoft.com/office/drawing/2014/main" id="{801E4ADA-0EA9-4930-846E-3C11E8BED6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17618"/>
            <a:ext cx="128016" cy="63141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FB92FFCE-0C90-454E-AA25-D4EE9A6C39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1248" y="1380864"/>
            <a:ext cx="10506456"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4" name="Content Placeholder 3">
            <a:extLst>
              <a:ext uri="{FF2B5EF4-FFF2-40B4-BE49-F238E27FC236}">
                <a16:creationId xmlns:a16="http://schemas.microsoft.com/office/drawing/2014/main" id="{C192119C-3674-5C84-89A1-04E7F32D4EAF}"/>
              </a:ext>
            </a:extLst>
          </p:cNvPr>
          <p:cNvGraphicFramePr>
            <a:graphicFrameLocks noGrp="1"/>
          </p:cNvGraphicFramePr>
          <p:nvPr>
            <p:ph idx="1"/>
            <p:extLst>
              <p:ext uri="{D42A27DB-BD31-4B8C-83A1-F6EECF244321}">
                <p14:modId xmlns:p14="http://schemas.microsoft.com/office/powerpoint/2010/main" val="171783053"/>
              </p:ext>
            </p:extLst>
          </p:nvPr>
        </p:nvGraphicFramePr>
        <p:xfrm>
          <a:off x="883920" y="1435728"/>
          <a:ext cx="10460738" cy="5358700"/>
        </p:xfrm>
        <a:graphic>
          <a:graphicData uri="http://schemas.openxmlformats.org/drawingml/2006/table">
            <a:tbl>
              <a:tblPr firstRow="1" bandRow="1"/>
              <a:tblGrid>
                <a:gridCol w="2218171">
                  <a:extLst>
                    <a:ext uri="{9D8B030D-6E8A-4147-A177-3AD203B41FA5}">
                      <a16:colId xmlns:a16="http://schemas.microsoft.com/office/drawing/2014/main" val="2100251855"/>
                    </a:ext>
                  </a:extLst>
                </a:gridCol>
                <a:gridCol w="2050516">
                  <a:extLst>
                    <a:ext uri="{9D8B030D-6E8A-4147-A177-3AD203B41FA5}">
                      <a16:colId xmlns:a16="http://schemas.microsoft.com/office/drawing/2014/main" val="2155271239"/>
                    </a:ext>
                  </a:extLst>
                </a:gridCol>
                <a:gridCol w="2315259">
                  <a:extLst>
                    <a:ext uri="{9D8B030D-6E8A-4147-A177-3AD203B41FA5}">
                      <a16:colId xmlns:a16="http://schemas.microsoft.com/office/drawing/2014/main" val="3122613180"/>
                    </a:ext>
                  </a:extLst>
                </a:gridCol>
                <a:gridCol w="2210548">
                  <a:extLst>
                    <a:ext uri="{9D8B030D-6E8A-4147-A177-3AD203B41FA5}">
                      <a16:colId xmlns:a16="http://schemas.microsoft.com/office/drawing/2014/main" val="2364535777"/>
                    </a:ext>
                  </a:extLst>
                </a:gridCol>
                <a:gridCol w="1666244">
                  <a:extLst>
                    <a:ext uri="{9D8B030D-6E8A-4147-A177-3AD203B41FA5}">
                      <a16:colId xmlns:a16="http://schemas.microsoft.com/office/drawing/2014/main" val="67121753"/>
                    </a:ext>
                  </a:extLst>
                </a:gridCol>
              </a:tblGrid>
              <a:tr h="432750">
                <a:tc gridSpan="5">
                  <a:txBody>
                    <a:bodyPr/>
                    <a:lstStyle/>
                    <a:p>
                      <a:pPr fontAlgn="t"/>
                      <a:r>
                        <a:rPr lang="en-US" sz="600" dirty="0">
                          <a:solidFill>
                            <a:srgbClr val="1F1F1F"/>
                          </a:solidFill>
                          <a:effectLst/>
                        </a:rPr>
                        <a:t>Table within Progression step 1 through 5, Column 1 refers to progression step 1 and carries on </a:t>
                      </a:r>
                      <a:r>
                        <a:rPr lang="en-US" sz="600" dirty="0" err="1">
                          <a:solidFill>
                            <a:srgbClr val="1F1F1F"/>
                          </a:solidFill>
                          <a:effectLst/>
                        </a:rPr>
                        <a:t>respectively.Table</a:t>
                      </a:r>
                      <a:r>
                        <a:rPr lang="en-US" sz="600" dirty="0">
                          <a:solidFill>
                            <a:srgbClr val="1F1F1F"/>
                          </a:solidFill>
                          <a:effectLst/>
                        </a:rPr>
                        <a:t> within Progression step 1 through 5, Column 1 refers to progression step 1 and carries on </a:t>
                      </a:r>
                      <a:r>
                        <a:rPr lang="en-US" sz="600" dirty="0" err="1">
                          <a:solidFill>
                            <a:srgbClr val="1F1F1F"/>
                          </a:solidFill>
                          <a:effectLst/>
                        </a:rPr>
                        <a:t>respectively.Table</a:t>
                      </a:r>
                      <a:r>
                        <a:rPr lang="en-US" sz="600" dirty="0">
                          <a:solidFill>
                            <a:srgbClr val="1F1F1F"/>
                          </a:solidFill>
                          <a:effectLst/>
                        </a:rPr>
                        <a:t> within Progression step 1 through 5, Column 1 refers to progression step 1 and carries on respectively.</a:t>
                      </a:r>
                    </a:p>
                  </a:txBody>
                  <a:tcPr marL="6689" marR="6689" marT="3345" marB="3345">
                    <a:solidFill>
                      <a:srgbClr val="FFFFFF"/>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051235599"/>
                  </a:ext>
                </a:extLst>
              </a:tr>
              <a:tr h="268938">
                <a:tc>
                  <a:txBody>
                    <a:bodyPr/>
                    <a:lstStyle/>
                    <a:p>
                      <a:pPr algn="l" fontAlgn="base"/>
                      <a:r>
                        <a:rPr lang="en-GB" sz="600" b="1">
                          <a:solidFill>
                            <a:srgbClr val="1F1F1F"/>
                          </a:solidFill>
                          <a:effectLst/>
                          <a:latin typeface="inherit"/>
                        </a:rPr>
                        <a:t>rogression step 1</a:t>
                      </a:r>
                    </a:p>
                  </a:txBody>
                  <a:tcPr marL="6689" marR="6689" marT="9290" marB="9290" anchor="ctr">
                    <a:lnL>
                      <a:noFill/>
                    </a:lnL>
                    <a:lnR>
                      <a:noFill/>
                    </a:lnR>
                    <a:lnB w="12700" cap="flat" cmpd="sng" algn="ctr">
                      <a:solidFill>
                        <a:srgbClr val="E5E5E5"/>
                      </a:solidFill>
                      <a:prstDash val="solid"/>
                      <a:round/>
                      <a:headEnd type="none" w="med" len="med"/>
                      <a:tailEnd type="none" w="med" len="med"/>
                    </a:lnB>
                    <a:solidFill>
                      <a:srgbClr val="FFFFFF"/>
                    </a:solidFill>
                  </a:tcPr>
                </a:tc>
                <a:tc>
                  <a:txBody>
                    <a:bodyPr/>
                    <a:lstStyle/>
                    <a:p>
                      <a:pPr algn="l" fontAlgn="base"/>
                      <a:r>
                        <a:rPr lang="en-GB" sz="600" b="1">
                          <a:solidFill>
                            <a:srgbClr val="1F1F1F"/>
                          </a:solidFill>
                          <a:effectLst/>
                          <a:latin typeface="inherit"/>
                        </a:rPr>
                        <a:t>Progression step 2</a:t>
                      </a:r>
                    </a:p>
                  </a:txBody>
                  <a:tcPr marL="6689" marR="6689" marT="9290" marB="9290" anchor="ctr">
                    <a:lnL>
                      <a:noFill/>
                    </a:lnL>
                    <a:lnR>
                      <a:noFill/>
                    </a:lnR>
                    <a:lnT>
                      <a:noFill/>
                    </a:lnT>
                    <a:lnB w="12700" cap="flat" cmpd="sng" algn="ctr">
                      <a:solidFill>
                        <a:srgbClr val="E5E5E5"/>
                      </a:solidFill>
                      <a:prstDash val="solid"/>
                      <a:round/>
                      <a:headEnd type="none" w="med" len="med"/>
                      <a:tailEnd type="none" w="med" len="med"/>
                    </a:lnB>
                    <a:solidFill>
                      <a:srgbClr val="FFFFFF"/>
                    </a:solidFill>
                  </a:tcPr>
                </a:tc>
                <a:tc>
                  <a:txBody>
                    <a:bodyPr/>
                    <a:lstStyle/>
                    <a:p>
                      <a:pPr algn="l" fontAlgn="base"/>
                      <a:r>
                        <a:rPr lang="en-GB" sz="600" b="1">
                          <a:solidFill>
                            <a:srgbClr val="1F1F1F"/>
                          </a:solidFill>
                          <a:effectLst/>
                          <a:latin typeface="inherit"/>
                        </a:rPr>
                        <a:t>Progression step 3</a:t>
                      </a:r>
                    </a:p>
                  </a:txBody>
                  <a:tcPr marL="6689" marR="6689" marT="9290" marB="9290" anchor="ctr">
                    <a:lnL>
                      <a:noFill/>
                    </a:lnL>
                    <a:lnR>
                      <a:noFill/>
                    </a:lnR>
                    <a:lnT>
                      <a:noFill/>
                    </a:lnT>
                    <a:lnB w="12700" cap="flat" cmpd="sng" algn="ctr">
                      <a:solidFill>
                        <a:srgbClr val="E5E5E5"/>
                      </a:solidFill>
                      <a:prstDash val="solid"/>
                      <a:round/>
                      <a:headEnd type="none" w="med" len="med"/>
                      <a:tailEnd type="none" w="med" len="med"/>
                    </a:lnB>
                    <a:solidFill>
                      <a:srgbClr val="FFFFFF"/>
                    </a:solidFill>
                  </a:tcPr>
                </a:tc>
                <a:tc>
                  <a:txBody>
                    <a:bodyPr/>
                    <a:lstStyle/>
                    <a:p>
                      <a:pPr algn="l" fontAlgn="base"/>
                      <a:endParaRPr lang="en-GB" sz="600" b="1">
                        <a:solidFill>
                          <a:srgbClr val="1F1F1F"/>
                        </a:solidFill>
                        <a:effectLst/>
                        <a:latin typeface="inherit"/>
                      </a:endParaRPr>
                    </a:p>
                  </a:txBody>
                  <a:tcPr marL="6689" marR="6689" marT="9290" marB="9290" anchor="ctr">
                    <a:lnL>
                      <a:noFill/>
                    </a:lnL>
                    <a:lnR>
                      <a:noFill/>
                    </a:lnR>
                    <a:lnT>
                      <a:noFill/>
                    </a:lnT>
                    <a:lnB w="12700" cap="flat" cmpd="sng" algn="ctr">
                      <a:solidFill>
                        <a:srgbClr val="E5E5E5"/>
                      </a:solidFill>
                      <a:prstDash val="solid"/>
                      <a:round/>
                      <a:headEnd type="none" w="med" len="med"/>
                      <a:tailEnd type="none" w="med" len="med"/>
                    </a:lnB>
                    <a:solidFill>
                      <a:srgbClr val="FFFFFF"/>
                    </a:solidFill>
                  </a:tcPr>
                </a:tc>
                <a:tc>
                  <a:txBody>
                    <a:bodyPr/>
                    <a:lstStyle/>
                    <a:p>
                      <a:pPr algn="l" fontAlgn="base"/>
                      <a:endParaRPr lang="en-GB" sz="1400" b="1">
                        <a:solidFill>
                          <a:srgbClr val="1F1F1F"/>
                        </a:solidFill>
                        <a:effectLst/>
                        <a:latin typeface="inherit"/>
                      </a:endParaRPr>
                    </a:p>
                  </a:txBody>
                  <a:tcPr marL="6689" marR="6689" marT="9290" marB="9290" anchor="ctr">
                    <a:lnL>
                      <a:noFill/>
                    </a:lnL>
                    <a:lnR>
                      <a:noFill/>
                    </a:lnR>
                    <a:lnT>
                      <a:noFill/>
                    </a:lnT>
                    <a:lnB w="12700" cap="flat" cmpd="sng" algn="ctr">
                      <a:solidFill>
                        <a:srgbClr val="E5E5E5"/>
                      </a:solidFill>
                      <a:prstDash val="solid"/>
                      <a:round/>
                      <a:headEnd type="none" w="med" len="med"/>
                      <a:tailEnd type="none" w="med" len="med"/>
                    </a:lnB>
                    <a:solidFill>
                      <a:srgbClr val="FFFFFF"/>
                    </a:solidFill>
                  </a:tcPr>
                </a:tc>
                <a:extLst>
                  <a:ext uri="{0D108BD9-81ED-4DB2-BD59-A6C34878D82A}">
                    <a16:rowId xmlns:a16="http://schemas.microsoft.com/office/drawing/2014/main" val="1169964222"/>
                  </a:ext>
                </a:extLst>
              </a:tr>
              <a:tr h="249235">
                <a:tc>
                  <a:txBody>
                    <a:bodyPr/>
                    <a:lstStyle/>
                    <a:p>
                      <a:pPr algn="l" fontAlgn="base"/>
                      <a:r>
                        <a:rPr lang="en-GB" sz="1400" b="1">
                          <a:solidFill>
                            <a:srgbClr val="1F1F1F"/>
                          </a:solidFill>
                          <a:effectLst/>
                          <a:latin typeface="inherit"/>
                        </a:rPr>
                        <a:t>Progression step 1</a:t>
                      </a:r>
                    </a:p>
                  </a:txBody>
                  <a:tcPr marL="6689" marR="6689" marT="3345" marB="3345" anchor="ctr">
                    <a:lnL>
                      <a:noFill/>
                    </a:lnL>
                    <a:lnR>
                      <a:noFill/>
                    </a:lnR>
                    <a:lnT w="12700" cap="flat" cmpd="sng" algn="ctr">
                      <a:solidFill>
                        <a:srgbClr val="E5E5E5"/>
                      </a:solidFill>
                      <a:prstDash val="solid"/>
                      <a:round/>
                      <a:headEnd type="none" w="med" len="med"/>
                      <a:tailEnd type="none" w="med" len="med"/>
                    </a:lnT>
                    <a:lnB>
                      <a:noFill/>
                    </a:lnB>
                    <a:solidFill>
                      <a:srgbClr val="FFFFFF"/>
                    </a:solidFill>
                  </a:tcPr>
                </a:tc>
                <a:tc>
                  <a:txBody>
                    <a:bodyPr/>
                    <a:lstStyle/>
                    <a:p>
                      <a:pPr algn="l" fontAlgn="base"/>
                      <a:r>
                        <a:rPr lang="en-GB" sz="1400" b="1">
                          <a:solidFill>
                            <a:srgbClr val="1F1F1F"/>
                          </a:solidFill>
                          <a:effectLst/>
                          <a:latin typeface="inherit"/>
                        </a:rPr>
                        <a:t>Progression step 2</a:t>
                      </a:r>
                    </a:p>
                  </a:txBody>
                  <a:tcPr marL="6689" marR="6689" marT="3345" marB="3345" anchor="ctr">
                    <a:lnL>
                      <a:noFill/>
                    </a:lnL>
                    <a:lnR>
                      <a:noFill/>
                    </a:lnR>
                    <a:lnT w="12700" cap="flat" cmpd="sng" algn="ctr">
                      <a:solidFill>
                        <a:srgbClr val="E5E5E5"/>
                      </a:solidFill>
                      <a:prstDash val="solid"/>
                      <a:round/>
                      <a:headEnd type="none" w="med" len="med"/>
                      <a:tailEnd type="none" w="med" len="med"/>
                    </a:lnT>
                    <a:lnB>
                      <a:noFill/>
                    </a:lnB>
                    <a:solidFill>
                      <a:srgbClr val="FFFFFF"/>
                    </a:solidFill>
                  </a:tcPr>
                </a:tc>
                <a:tc>
                  <a:txBody>
                    <a:bodyPr/>
                    <a:lstStyle/>
                    <a:p>
                      <a:pPr algn="l" fontAlgn="base"/>
                      <a:r>
                        <a:rPr lang="en-GB" sz="1400" b="1">
                          <a:solidFill>
                            <a:srgbClr val="1F1F1F"/>
                          </a:solidFill>
                          <a:effectLst/>
                          <a:latin typeface="inherit"/>
                        </a:rPr>
                        <a:t>Progression step 3</a:t>
                      </a:r>
                    </a:p>
                  </a:txBody>
                  <a:tcPr marL="6689" marR="6689" marT="3345" marB="3345" anchor="ctr">
                    <a:lnL>
                      <a:noFill/>
                    </a:lnL>
                    <a:lnR>
                      <a:noFill/>
                    </a:lnR>
                    <a:lnT w="12700" cap="flat" cmpd="sng" algn="ctr">
                      <a:solidFill>
                        <a:srgbClr val="E5E5E5"/>
                      </a:solidFill>
                      <a:prstDash val="solid"/>
                      <a:round/>
                      <a:headEnd type="none" w="med" len="med"/>
                      <a:tailEnd type="none" w="med" len="med"/>
                    </a:lnT>
                    <a:lnB>
                      <a:noFill/>
                    </a:lnB>
                    <a:solidFill>
                      <a:srgbClr val="FFFFFF"/>
                    </a:solidFill>
                  </a:tcPr>
                </a:tc>
                <a:tc>
                  <a:txBody>
                    <a:bodyPr/>
                    <a:lstStyle/>
                    <a:p>
                      <a:pPr algn="l" fontAlgn="base"/>
                      <a:r>
                        <a:rPr lang="en-GB" sz="1400" b="1">
                          <a:solidFill>
                            <a:srgbClr val="1F1F1F"/>
                          </a:solidFill>
                          <a:effectLst/>
                          <a:latin typeface="inherit"/>
                        </a:rPr>
                        <a:t>Progression step 4</a:t>
                      </a:r>
                    </a:p>
                  </a:txBody>
                  <a:tcPr marL="6689" marR="6689" marT="3345" marB="3345" anchor="ctr">
                    <a:lnL>
                      <a:noFill/>
                    </a:lnL>
                    <a:lnR>
                      <a:noFill/>
                    </a:lnR>
                    <a:lnT w="12700" cap="flat" cmpd="sng" algn="ctr">
                      <a:solidFill>
                        <a:srgbClr val="E5E5E5"/>
                      </a:solidFill>
                      <a:prstDash val="solid"/>
                      <a:round/>
                      <a:headEnd type="none" w="med" len="med"/>
                      <a:tailEnd type="none" w="med" len="med"/>
                    </a:lnT>
                    <a:lnB>
                      <a:noFill/>
                    </a:lnB>
                    <a:solidFill>
                      <a:srgbClr val="FFFFFF"/>
                    </a:solidFill>
                  </a:tcPr>
                </a:tc>
                <a:tc>
                  <a:txBody>
                    <a:bodyPr/>
                    <a:lstStyle/>
                    <a:p>
                      <a:pPr algn="l" fontAlgn="base"/>
                      <a:r>
                        <a:rPr lang="en-GB" sz="1400" b="1">
                          <a:solidFill>
                            <a:srgbClr val="1F1F1F"/>
                          </a:solidFill>
                          <a:effectLst/>
                          <a:latin typeface="inherit"/>
                        </a:rPr>
                        <a:t>Progression step 5</a:t>
                      </a:r>
                    </a:p>
                  </a:txBody>
                  <a:tcPr marL="6689" marR="6689" marT="3345" marB="3345" anchor="ctr">
                    <a:lnL>
                      <a:noFill/>
                    </a:lnL>
                    <a:lnR>
                      <a:noFill/>
                    </a:lnR>
                    <a:lnT w="12700" cap="flat" cmpd="sng" algn="ctr">
                      <a:solidFill>
                        <a:srgbClr val="E5E5E5"/>
                      </a:solidFill>
                      <a:prstDash val="solid"/>
                      <a:round/>
                      <a:headEnd type="none" w="med" len="med"/>
                      <a:tailEnd type="none" w="med" len="med"/>
                    </a:lnT>
                    <a:lnB>
                      <a:noFill/>
                    </a:lnB>
                    <a:solidFill>
                      <a:srgbClr val="FFFFFF"/>
                    </a:solidFill>
                  </a:tcPr>
                </a:tc>
                <a:extLst>
                  <a:ext uri="{0D108BD9-81ED-4DB2-BD59-A6C34878D82A}">
                    <a16:rowId xmlns:a16="http://schemas.microsoft.com/office/drawing/2014/main" val="1591934024"/>
                  </a:ext>
                </a:extLst>
              </a:tr>
              <a:tr h="249235">
                <a:tc gridSpan="5">
                  <a:txBody>
                    <a:bodyPr/>
                    <a:lstStyle/>
                    <a:p>
                      <a:endParaRPr lang="en-GB" sz="1400"/>
                    </a:p>
                  </a:txBody>
                  <a:tcPr marL="6689" marR="6689" marT="3345" marB="3345">
                    <a:lnL>
                      <a:noFill/>
                    </a:lnL>
                    <a:lnR>
                      <a:noFill/>
                    </a:lnR>
                    <a:lnT>
                      <a:noFill/>
                    </a:lnT>
                    <a:lnB>
                      <a:noFill/>
                    </a:lnB>
                    <a:solidFill>
                      <a:srgbClr val="FFFFFF"/>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40638529"/>
                  </a:ext>
                </a:extLst>
              </a:tr>
              <a:tr h="249235">
                <a:tc gridSpan="5">
                  <a:txBody>
                    <a:bodyPr/>
                    <a:lstStyle/>
                    <a:p>
                      <a:pPr fontAlgn="base"/>
                      <a:r>
                        <a:rPr lang="en-GB" sz="1400" b="1">
                          <a:solidFill>
                            <a:srgbClr val="215B57"/>
                          </a:solidFill>
                          <a:effectLst/>
                          <a:latin typeface="inherit"/>
                        </a:rPr>
                        <a:t>The number system</a:t>
                      </a:r>
                      <a:endParaRPr lang="en-GB" sz="1400" b="1">
                        <a:solidFill>
                          <a:srgbClr val="1F1F1F"/>
                        </a:solidFill>
                        <a:effectLst/>
                        <a:latin typeface="inherit"/>
                      </a:endParaRPr>
                    </a:p>
                  </a:txBody>
                  <a:tcPr marL="6689" marR="6689" marT="3345" marB="3345">
                    <a:lnL>
                      <a:noFill/>
                    </a:lnL>
                    <a:lnR>
                      <a:noFill/>
                    </a:lnR>
                    <a:lnT>
                      <a:noFill/>
                    </a:lnT>
                    <a:lnB w="6350" cap="flat" cmpd="sng" algn="ctr">
                      <a:solidFill>
                        <a:srgbClr val="E5E5E5"/>
                      </a:solidFill>
                      <a:prstDash val="solid"/>
                      <a:round/>
                      <a:headEnd type="none" w="med" len="med"/>
                      <a:tailEnd type="none" w="med" len="med"/>
                    </a:lnB>
                    <a:solidFill>
                      <a:srgbClr val="FFFFFF"/>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405918741"/>
                  </a:ext>
                </a:extLst>
              </a:tr>
              <a:tr h="1457527">
                <a:tc>
                  <a:txBody>
                    <a:bodyPr/>
                    <a:lstStyle/>
                    <a:p>
                      <a:pPr fontAlgn="base"/>
                      <a:r>
                        <a:rPr lang="en-US" sz="1600">
                          <a:solidFill>
                            <a:srgbClr val="1F1F1F"/>
                          </a:solidFill>
                          <a:effectLst/>
                          <a:latin typeface="inherit"/>
                        </a:rPr>
                        <a:t>I can count reliably, forwards and backwards, to beyond 10.</a:t>
                      </a:r>
                    </a:p>
                  </a:txBody>
                  <a:tcPr marL="6689" marR="6689" marT="3345" marB="3345">
                    <a:lnL>
                      <a:noFill/>
                    </a:lnL>
                    <a:lnR>
                      <a:noFill/>
                    </a:lnR>
                    <a:lnT w="6350" cap="flat" cmpd="sng" algn="ctr">
                      <a:solidFill>
                        <a:srgbClr val="E5E5E5"/>
                      </a:solidFill>
                      <a:prstDash val="solid"/>
                      <a:round/>
                      <a:headEnd type="none" w="med" len="med"/>
                      <a:tailEnd type="none" w="med" len="med"/>
                    </a:lnT>
                    <a:lnB w="6350" cap="flat" cmpd="sng" algn="ctr">
                      <a:solidFill>
                        <a:srgbClr val="E5E5E5"/>
                      </a:solidFill>
                      <a:prstDash val="solid"/>
                      <a:round/>
                      <a:headEnd type="none" w="med" len="med"/>
                      <a:tailEnd type="none" w="med" len="med"/>
                    </a:lnB>
                    <a:solidFill>
                      <a:srgbClr val="FFFFFF"/>
                    </a:solidFill>
                  </a:tcPr>
                </a:tc>
                <a:tc>
                  <a:txBody>
                    <a:bodyPr/>
                    <a:lstStyle/>
                    <a:p>
                      <a:pPr fontAlgn="base"/>
                      <a:r>
                        <a:rPr lang="en-US" sz="1600">
                          <a:solidFill>
                            <a:srgbClr val="1F1F1F"/>
                          </a:solidFill>
                          <a:effectLst/>
                          <a:latin typeface="inherit"/>
                        </a:rPr>
                        <a:t>I can read, write and interpret numbers using figures and words up to at least 1000.</a:t>
                      </a:r>
                    </a:p>
                  </a:txBody>
                  <a:tcPr marL="6689" marR="6689" marT="3345" marB="3345">
                    <a:lnL>
                      <a:noFill/>
                    </a:lnL>
                    <a:lnR>
                      <a:noFill/>
                    </a:lnR>
                    <a:lnT w="6350" cap="flat" cmpd="sng" algn="ctr">
                      <a:solidFill>
                        <a:srgbClr val="E5E5E5"/>
                      </a:solidFill>
                      <a:prstDash val="solid"/>
                      <a:round/>
                      <a:headEnd type="none" w="med" len="med"/>
                      <a:tailEnd type="none" w="med" len="med"/>
                    </a:lnT>
                    <a:lnB w="6350" cap="flat" cmpd="sng" algn="ctr">
                      <a:solidFill>
                        <a:srgbClr val="E5E5E5"/>
                      </a:solidFill>
                      <a:prstDash val="solid"/>
                      <a:round/>
                      <a:headEnd type="none" w="med" len="med"/>
                      <a:tailEnd type="none" w="med" len="med"/>
                    </a:lnB>
                    <a:solidFill>
                      <a:srgbClr val="FFFFFF"/>
                    </a:solidFill>
                  </a:tcPr>
                </a:tc>
                <a:tc>
                  <a:txBody>
                    <a:bodyPr/>
                    <a:lstStyle/>
                    <a:p>
                      <a:pPr fontAlgn="base"/>
                      <a:r>
                        <a:rPr lang="en-US" sz="1600">
                          <a:solidFill>
                            <a:srgbClr val="1F1F1F"/>
                          </a:solidFill>
                          <a:effectLst/>
                          <a:latin typeface="inherit"/>
                        </a:rPr>
                        <a:t>I can read and write numbers to 1 million and numbers to 3 decimal places.</a:t>
                      </a:r>
                    </a:p>
                  </a:txBody>
                  <a:tcPr marL="6689" marR="6689" marT="3345" marB="3345">
                    <a:lnL>
                      <a:noFill/>
                    </a:lnL>
                    <a:lnR>
                      <a:noFill/>
                    </a:lnR>
                    <a:lnT w="6350" cap="flat" cmpd="sng" algn="ctr">
                      <a:solidFill>
                        <a:srgbClr val="E5E5E5"/>
                      </a:solidFill>
                      <a:prstDash val="solid"/>
                      <a:round/>
                      <a:headEnd type="none" w="med" len="med"/>
                      <a:tailEnd type="none" w="med" len="med"/>
                    </a:lnT>
                    <a:lnB w="6350" cap="flat" cmpd="sng" algn="ctr">
                      <a:solidFill>
                        <a:srgbClr val="E5E5E5"/>
                      </a:solidFill>
                      <a:prstDash val="solid"/>
                      <a:round/>
                      <a:headEnd type="none" w="med" len="med"/>
                      <a:tailEnd type="none" w="med" len="med"/>
                    </a:lnB>
                    <a:solidFill>
                      <a:srgbClr val="FFFFFF"/>
                    </a:solidFill>
                  </a:tcPr>
                </a:tc>
                <a:tc>
                  <a:txBody>
                    <a:bodyPr/>
                    <a:lstStyle/>
                    <a:p>
                      <a:pPr fontAlgn="base"/>
                      <a:r>
                        <a:rPr lang="en-US" sz="1600">
                          <a:solidFill>
                            <a:srgbClr val="1F1F1F"/>
                          </a:solidFill>
                          <a:effectLst/>
                          <a:latin typeface="inherit"/>
                        </a:rPr>
                        <a:t>I can read and write numbers of any size.</a:t>
                      </a:r>
                    </a:p>
                  </a:txBody>
                  <a:tcPr marL="6689" marR="6689" marT="3345" marB="3345">
                    <a:lnL>
                      <a:noFill/>
                    </a:lnL>
                    <a:lnR>
                      <a:noFill/>
                    </a:lnR>
                    <a:lnT w="6350" cap="flat" cmpd="sng" algn="ctr">
                      <a:solidFill>
                        <a:srgbClr val="E5E5E5"/>
                      </a:solidFill>
                      <a:prstDash val="solid"/>
                      <a:round/>
                      <a:headEnd type="none" w="med" len="med"/>
                      <a:tailEnd type="none" w="med" len="med"/>
                    </a:lnT>
                    <a:lnB w="6350" cap="flat" cmpd="sng" algn="ctr">
                      <a:solidFill>
                        <a:srgbClr val="E5E5E5"/>
                      </a:solidFill>
                      <a:prstDash val="solid"/>
                      <a:round/>
                      <a:headEnd type="none" w="med" len="med"/>
                      <a:tailEnd type="none" w="med" len="med"/>
                    </a:lnB>
                    <a:solidFill>
                      <a:srgbClr val="FFFFFF"/>
                    </a:solidFill>
                  </a:tcPr>
                </a:tc>
                <a:tc>
                  <a:txBody>
                    <a:bodyPr/>
                    <a:lstStyle/>
                    <a:p>
                      <a:pPr fontAlgn="base"/>
                      <a:r>
                        <a:rPr lang="en-US" sz="1400" dirty="0">
                          <a:solidFill>
                            <a:srgbClr val="1F1F1F"/>
                          </a:solidFill>
                          <a:effectLst/>
                          <a:latin typeface="inherit"/>
                        </a:rPr>
                        <a:t>I can </a:t>
                      </a:r>
                      <a:r>
                        <a:rPr lang="en-US" sz="1400" dirty="0" err="1">
                          <a:solidFill>
                            <a:srgbClr val="1F1F1F"/>
                          </a:solidFill>
                          <a:effectLst/>
                          <a:latin typeface="inherit"/>
                        </a:rPr>
                        <a:t>recognise</a:t>
                      </a:r>
                      <a:r>
                        <a:rPr lang="en-US" sz="1400" dirty="0">
                          <a:solidFill>
                            <a:srgbClr val="1F1F1F"/>
                          </a:solidFill>
                          <a:effectLst/>
                          <a:latin typeface="inherit"/>
                        </a:rPr>
                        <a:t> and define limitations on accuracy of measurements, </a:t>
                      </a:r>
                      <a:r>
                        <a:rPr lang="en-US" sz="1400" i="1" dirty="0">
                          <a:solidFill>
                            <a:srgbClr val="1F1F1F"/>
                          </a:solidFill>
                          <a:effectLst/>
                          <a:latin typeface="inherit"/>
                        </a:rPr>
                        <a:t>e.g. upper and lower bounds</a:t>
                      </a:r>
                      <a:r>
                        <a:rPr lang="en-US" sz="1400" dirty="0">
                          <a:solidFill>
                            <a:srgbClr val="1F1F1F"/>
                          </a:solidFill>
                          <a:effectLst/>
                          <a:latin typeface="inherit"/>
                        </a:rPr>
                        <a:t>.</a:t>
                      </a:r>
                    </a:p>
                  </a:txBody>
                  <a:tcPr marL="6689" marR="6689" marT="3345" marB="3345">
                    <a:lnL>
                      <a:noFill/>
                    </a:lnL>
                    <a:lnR>
                      <a:noFill/>
                    </a:lnR>
                    <a:lnT w="6350" cap="flat" cmpd="sng" algn="ctr">
                      <a:solidFill>
                        <a:srgbClr val="E5E5E5"/>
                      </a:solidFill>
                      <a:prstDash val="solid"/>
                      <a:round/>
                      <a:headEnd type="none" w="med" len="med"/>
                      <a:tailEnd type="none" w="med" len="med"/>
                    </a:lnT>
                    <a:lnB w="6350" cap="flat" cmpd="sng" algn="ctr">
                      <a:solidFill>
                        <a:srgbClr val="E5E5E5"/>
                      </a:solidFill>
                      <a:prstDash val="solid"/>
                      <a:round/>
                      <a:headEnd type="none" w="med" len="med"/>
                      <a:tailEnd type="none" w="med" len="med"/>
                    </a:lnB>
                    <a:solidFill>
                      <a:srgbClr val="FFFFFF"/>
                    </a:solidFill>
                  </a:tcPr>
                </a:tc>
                <a:extLst>
                  <a:ext uri="{0D108BD9-81ED-4DB2-BD59-A6C34878D82A}">
                    <a16:rowId xmlns:a16="http://schemas.microsoft.com/office/drawing/2014/main" val="368712286"/>
                  </a:ext>
                </a:extLst>
              </a:tr>
              <a:tr h="974211">
                <a:tc>
                  <a:txBody>
                    <a:bodyPr/>
                    <a:lstStyle/>
                    <a:p>
                      <a:pPr fontAlgn="base"/>
                      <a:r>
                        <a:rPr lang="en-US" sz="1600">
                          <a:solidFill>
                            <a:srgbClr val="1F1F1F"/>
                          </a:solidFill>
                          <a:effectLst/>
                          <a:latin typeface="inherit"/>
                        </a:rPr>
                        <a:t>I can notice, read and write numbers from 0 to beyond 10, and relate a number to its respective quantity.</a:t>
                      </a:r>
                    </a:p>
                  </a:txBody>
                  <a:tcPr marL="6689" marR="6689" marT="3345" marB="3345">
                    <a:lnL>
                      <a:noFill/>
                    </a:lnL>
                    <a:lnR>
                      <a:noFill/>
                    </a:lnR>
                    <a:lnT w="6350" cap="flat" cmpd="sng" algn="ctr">
                      <a:solidFill>
                        <a:srgbClr val="E5E5E5"/>
                      </a:solidFill>
                      <a:prstDash val="solid"/>
                      <a:round/>
                      <a:headEnd type="none" w="med" len="med"/>
                      <a:tailEnd type="none" w="med" len="med"/>
                    </a:lnT>
                    <a:lnB w="6350" cap="flat" cmpd="sng" algn="ctr">
                      <a:solidFill>
                        <a:srgbClr val="E5E5E5"/>
                      </a:solidFill>
                      <a:prstDash val="solid"/>
                      <a:round/>
                      <a:headEnd type="none" w="med" len="med"/>
                      <a:tailEnd type="none" w="med" len="med"/>
                    </a:lnB>
                    <a:solidFill>
                      <a:srgbClr val="FFFFFF"/>
                    </a:solidFill>
                  </a:tcPr>
                </a:tc>
                <a:tc>
                  <a:txBody>
                    <a:bodyPr/>
                    <a:lstStyle/>
                    <a:p>
                      <a:pPr fontAlgn="t"/>
                      <a:endParaRPr lang="en-GB" sz="1600">
                        <a:solidFill>
                          <a:srgbClr val="1F1F1F"/>
                        </a:solidFill>
                        <a:effectLst/>
                      </a:endParaRPr>
                    </a:p>
                  </a:txBody>
                  <a:tcPr marL="6689" marR="6689" marT="3345" marB="3345">
                    <a:lnL>
                      <a:noFill/>
                    </a:lnL>
                    <a:lnR>
                      <a:noFill/>
                    </a:lnR>
                    <a:lnT w="6350" cap="flat" cmpd="sng" algn="ctr">
                      <a:solidFill>
                        <a:srgbClr val="E5E5E5"/>
                      </a:solidFill>
                      <a:prstDash val="solid"/>
                      <a:round/>
                      <a:headEnd type="none" w="med" len="med"/>
                      <a:tailEnd type="none" w="med" len="med"/>
                    </a:lnT>
                    <a:lnB w="6350" cap="flat" cmpd="sng" algn="ctr">
                      <a:solidFill>
                        <a:srgbClr val="E5E5E5"/>
                      </a:solidFill>
                      <a:prstDash val="solid"/>
                      <a:round/>
                      <a:headEnd type="none" w="med" len="med"/>
                      <a:tailEnd type="none" w="med" len="med"/>
                    </a:lnB>
                    <a:solidFill>
                      <a:srgbClr val="FFFFFF"/>
                    </a:solidFill>
                  </a:tcPr>
                </a:tc>
                <a:tc>
                  <a:txBody>
                    <a:bodyPr/>
                    <a:lstStyle/>
                    <a:p>
                      <a:pPr fontAlgn="base"/>
                      <a:r>
                        <a:rPr lang="en-US" sz="1600">
                          <a:solidFill>
                            <a:srgbClr val="1F1F1F"/>
                          </a:solidFill>
                          <a:effectLst/>
                          <a:latin typeface="inherit"/>
                        </a:rPr>
                        <a:t>I can use the terms square and square root.</a:t>
                      </a:r>
                    </a:p>
                  </a:txBody>
                  <a:tcPr marL="6689" marR="6689" marT="3345" marB="3345">
                    <a:lnL>
                      <a:noFill/>
                    </a:lnL>
                    <a:lnR>
                      <a:noFill/>
                    </a:lnR>
                    <a:lnT w="6350" cap="flat" cmpd="sng" algn="ctr">
                      <a:solidFill>
                        <a:srgbClr val="E5E5E5"/>
                      </a:solidFill>
                      <a:prstDash val="solid"/>
                      <a:round/>
                      <a:headEnd type="none" w="med" len="med"/>
                      <a:tailEnd type="none" w="med" len="med"/>
                    </a:lnT>
                    <a:lnB w="6350" cap="flat" cmpd="sng" algn="ctr">
                      <a:solidFill>
                        <a:srgbClr val="E5E5E5"/>
                      </a:solidFill>
                      <a:prstDash val="solid"/>
                      <a:round/>
                      <a:headEnd type="none" w="med" len="med"/>
                      <a:tailEnd type="none" w="med" len="med"/>
                    </a:lnB>
                    <a:solidFill>
                      <a:srgbClr val="FFFFFF"/>
                    </a:solidFill>
                  </a:tcPr>
                </a:tc>
                <a:tc>
                  <a:txBody>
                    <a:bodyPr/>
                    <a:lstStyle/>
                    <a:p>
                      <a:pPr fontAlgn="base"/>
                      <a:r>
                        <a:rPr lang="en-US" sz="1600">
                          <a:solidFill>
                            <a:srgbClr val="1F1F1F"/>
                          </a:solidFill>
                          <a:effectLst/>
                          <a:latin typeface="inherit"/>
                        </a:rPr>
                        <a:t>I can use the terms cube, cube root and reciprocal.</a:t>
                      </a:r>
                    </a:p>
                  </a:txBody>
                  <a:tcPr marL="6689" marR="6689" marT="3345" marB="3345">
                    <a:lnL>
                      <a:noFill/>
                    </a:lnL>
                    <a:lnR>
                      <a:noFill/>
                    </a:lnR>
                    <a:lnT w="6350" cap="flat" cmpd="sng" algn="ctr">
                      <a:solidFill>
                        <a:srgbClr val="E5E5E5"/>
                      </a:solidFill>
                      <a:prstDash val="solid"/>
                      <a:round/>
                      <a:headEnd type="none" w="med" len="med"/>
                      <a:tailEnd type="none" w="med" len="med"/>
                    </a:lnT>
                    <a:lnB w="6350" cap="flat" cmpd="sng" algn="ctr">
                      <a:solidFill>
                        <a:srgbClr val="E5E5E5"/>
                      </a:solidFill>
                      <a:prstDash val="solid"/>
                      <a:round/>
                      <a:headEnd type="none" w="med" len="med"/>
                      <a:tailEnd type="none" w="med" len="med"/>
                    </a:lnB>
                    <a:solidFill>
                      <a:srgbClr val="FFFFFF"/>
                    </a:solidFill>
                  </a:tcPr>
                </a:tc>
                <a:tc>
                  <a:txBody>
                    <a:bodyPr/>
                    <a:lstStyle/>
                    <a:p>
                      <a:pPr fontAlgn="t"/>
                      <a:endParaRPr lang="en-GB" sz="600" dirty="0">
                        <a:solidFill>
                          <a:srgbClr val="1F1F1F"/>
                        </a:solidFill>
                        <a:effectLst/>
                      </a:endParaRPr>
                    </a:p>
                  </a:txBody>
                  <a:tcPr marL="6689" marR="6689" marT="3345" marB="3345">
                    <a:lnL>
                      <a:noFill/>
                    </a:lnL>
                    <a:lnR>
                      <a:noFill/>
                    </a:lnR>
                    <a:lnT w="6350" cap="flat" cmpd="sng" algn="ctr">
                      <a:solidFill>
                        <a:srgbClr val="E5E5E5"/>
                      </a:solidFill>
                      <a:prstDash val="solid"/>
                      <a:round/>
                      <a:headEnd type="none" w="med" len="med"/>
                      <a:tailEnd type="none" w="med" len="med"/>
                    </a:lnT>
                    <a:lnB w="6350" cap="flat" cmpd="sng" algn="ctr">
                      <a:solidFill>
                        <a:srgbClr val="E5E5E5"/>
                      </a:solidFill>
                      <a:prstDash val="solid"/>
                      <a:round/>
                      <a:headEnd type="none" w="med" len="med"/>
                      <a:tailEnd type="none" w="med" len="med"/>
                    </a:lnB>
                    <a:solidFill>
                      <a:srgbClr val="FFFFFF"/>
                    </a:solidFill>
                  </a:tcPr>
                </a:tc>
                <a:extLst>
                  <a:ext uri="{0D108BD9-81ED-4DB2-BD59-A6C34878D82A}">
                    <a16:rowId xmlns:a16="http://schemas.microsoft.com/office/drawing/2014/main" val="2396716764"/>
                  </a:ext>
                </a:extLst>
              </a:tr>
              <a:tr h="974211">
                <a:tc>
                  <a:txBody>
                    <a:bodyPr/>
                    <a:lstStyle/>
                    <a:p>
                      <a:pPr fontAlgn="base"/>
                      <a:r>
                        <a:rPr lang="en-US" sz="1600">
                          <a:solidFill>
                            <a:srgbClr val="1F1F1F"/>
                          </a:solidFill>
                          <a:effectLst/>
                          <a:latin typeface="inherit"/>
                        </a:rPr>
                        <a:t>I can compare and order numbers beyond 10.</a:t>
                      </a:r>
                    </a:p>
                  </a:txBody>
                  <a:tcPr marL="6689" marR="6689" marT="3345" marB="3345">
                    <a:lnL>
                      <a:noFill/>
                    </a:lnL>
                    <a:lnR>
                      <a:noFill/>
                    </a:lnR>
                    <a:lnT w="6350" cap="flat" cmpd="sng" algn="ctr">
                      <a:solidFill>
                        <a:srgbClr val="E5E5E5"/>
                      </a:solidFill>
                      <a:prstDash val="solid"/>
                      <a:round/>
                      <a:headEnd type="none" w="med" len="med"/>
                      <a:tailEnd type="none" w="med" len="med"/>
                    </a:lnT>
                    <a:lnB w="6350" cap="flat" cmpd="sng" algn="ctr">
                      <a:solidFill>
                        <a:srgbClr val="E5E5E5"/>
                      </a:solidFill>
                      <a:prstDash val="solid"/>
                      <a:round/>
                      <a:headEnd type="none" w="med" len="med"/>
                      <a:tailEnd type="none" w="med" len="med"/>
                    </a:lnB>
                    <a:solidFill>
                      <a:srgbClr val="FFFFFF"/>
                    </a:solidFill>
                  </a:tcPr>
                </a:tc>
                <a:tc>
                  <a:txBody>
                    <a:bodyPr/>
                    <a:lstStyle/>
                    <a:p>
                      <a:pPr fontAlgn="base"/>
                      <a:r>
                        <a:rPr lang="en-US" sz="1600">
                          <a:solidFill>
                            <a:srgbClr val="1F1F1F"/>
                          </a:solidFill>
                          <a:effectLst/>
                          <a:latin typeface="inherit"/>
                        </a:rPr>
                        <a:t>I can compare, round and estimate with numbers up to 100.</a:t>
                      </a:r>
                    </a:p>
                  </a:txBody>
                  <a:tcPr marL="6689" marR="6689" marT="3345" marB="3345">
                    <a:lnL>
                      <a:noFill/>
                    </a:lnL>
                    <a:lnR>
                      <a:noFill/>
                    </a:lnR>
                    <a:lnT w="6350" cap="flat" cmpd="sng" algn="ctr">
                      <a:solidFill>
                        <a:srgbClr val="E5E5E5"/>
                      </a:solidFill>
                      <a:prstDash val="solid"/>
                      <a:round/>
                      <a:headEnd type="none" w="med" len="med"/>
                      <a:tailEnd type="none" w="med" len="med"/>
                    </a:lnT>
                    <a:lnB w="6350" cap="flat" cmpd="sng" algn="ctr">
                      <a:solidFill>
                        <a:srgbClr val="E5E5E5"/>
                      </a:solidFill>
                      <a:prstDash val="solid"/>
                      <a:round/>
                      <a:headEnd type="none" w="med" len="med"/>
                      <a:tailEnd type="none" w="med" len="med"/>
                    </a:lnB>
                    <a:solidFill>
                      <a:srgbClr val="FFFFFF"/>
                    </a:solidFill>
                  </a:tcPr>
                </a:tc>
                <a:tc>
                  <a:txBody>
                    <a:bodyPr/>
                    <a:lstStyle/>
                    <a:p>
                      <a:pPr fontAlgn="base"/>
                      <a:r>
                        <a:rPr lang="en-US" sz="1600">
                          <a:solidFill>
                            <a:srgbClr val="1F1F1F"/>
                          </a:solidFill>
                          <a:effectLst/>
                          <a:latin typeface="inherit"/>
                        </a:rPr>
                        <a:t>I can estimate by rounding to the nearest 10, 100, 1000 or whole number.</a:t>
                      </a:r>
                    </a:p>
                  </a:txBody>
                  <a:tcPr marL="6689" marR="6689" marT="3345" marB="3345">
                    <a:lnL>
                      <a:noFill/>
                    </a:lnL>
                    <a:lnR>
                      <a:noFill/>
                    </a:lnR>
                    <a:lnT w="6350" cap="flat" cmpd="sng" algn="ctr">
                      <a:solidFill>
                        <a:srgbClr val="E5E5E5"/>
                      </a:solidFill>
                      <a:prstDash val="solid"/>
                      <a:round/>
                      <a:headEnd type="none" w="med" len="med"/>
                      <a:tailEnd type="none" w="med" len="med"/>
                    </a:lnT>
                    <a:lnB w="6350" cap="flat" cmpd="sng" algn="ctr">
                      <a:solidFill>
                        <a:srgbClr val="E5E5E5"/>
                      </a:solidFill>
                      <a:prstDash val="solid"/>
                      <a:round/>
                      <a:headEnd type="none" w="med" len="med"/>
                      <a:tailEnd type="none" w="med" len="med"/>
                    </a:lnB>
                    <a:solidFill>
                      <a:srgbClr val="FFFFFF"/>
                    </a:solidFill>
                  </a:tcPr>
                </a:tc>
                <a:tc>
                  <a:txBody>
                    <a:bodyPr/>
                    <a:lstStyle/>
                    <a:p>
                      <a:pPr fontAlgn="base"/>
                      <a:r>
                        <a:rPr lang="en-US" sz="1600" dirty="0">
                          <a:solidFill>
                            <a:srgbClr val="1F1F1F"/>
                          </a:solidFill>
                          <a:effectLst/>
                          <a:latin typeface="inherit"/>
                        </a:rPr>
                        <a:t>I can show awareness of the need for standard form and its representation on a calculator.</a:t>
                      </a:r>
                    </a:p>
                  </a:txBody>
                  <a:tcPr marL="6689" marR="6689" marT="3345" marB="3345">
                    <a:lnL>
                      <a:noFill/>
                    </a:lnL>
                    <a:lnR>
                      <a:noFill/>
                    </a:lnR>
                    <a:lnT w="6350" cap="flat" cmpd="sng" algn="ctr">
                      <a:solidFill>
                        <a:srgbClr val="E5E5E5"/>
                      </a:solidFill>
                      <a:prstDash val="solid"/>
                      <a:round/>
                      <a:headEnd type="none" w="med" len="med"/>
                      <a:tailEnd type="none" w="med" len="med"/>
                    </a:lnT>
                    <a:lnB w="6350" cap="flat" cmpd="sng" algn="ctr">
                      <a:solidFill>
                        <a:srgbClr val="E5E5E5"/>
                      </a:solidFill>
                      <a:prstDash val="solid"/>
                      <a:round/>
                      <a:headEnd type="none" w="med" len="med"/>
                      <a:tailEnd type="none" w="med" len="med"/>
                    </a:lnB>
                    <a:solidFill>
                      <a:srgbClr val="FFFFFF"/>
                    </a:solidFill>
                  </a:tcPr>
                </a:tc>
                <a:tc>
                  <a:txBody>
                    <a:bodyPr/>
                    <a:lstStyle/>
                    <a:p>
                      <a:pPr fontAlgn="t"/>
                      <a:endParaRPr lang="en-GB" sz="600" dirty="0">
                        <a:solidFill>
                          <a:srgbClr val="1F1F1F"/>
                        </a:solidFill>
                        <a:effectLst/>
                      </a:endParaRPr>
                    </a:p>
                  </a:txBody>
                  <a:tcPr marL="6689" marR="6689" marT="3345" marB="3345">
                    <a:lnL>
                      <a:noFill/>
                    </a:lnL>
                    <a:lnR>
                      <a:noFill/>
                    </a:lnR>
                    <a:lnT w="6350" cap="flat" cmpd="sng" algn="ctr">
                      <a:solidFill>
                        <a:srgbClr val="E5E5E5"/>
                      </a:solidFill>
                      <a:prstDash val="solid"/>
                      <a:round/>
                      <a:headEnd type="none" w="med" len="med"/>
                      <a:tailEnd type="none" w="med" len="med"/>
                    </a:lnT>
                    <a:lnB w="6350" cap="flat" cmpd="sng" algn="ctr">
                      <a:solidFill>
                        <a:srgbClr val="E5E5E5"/>
                      </a:solidFill>
                      <a:prstDash val="solid"/>
                      <a:round/>
                      <a:headEnd type="none" w="med" len="med"/>
                      <a:tailEnd type="none" w="med" len="med"/>
                    </a:lnB>
                    <a:solidFill>
                      <a:srgbClr val="FFFFFF"/>
                    </a:solidFill>
                  </a:tcPr>
                </a:tc>
                <a:extLst>
                  <a:ext uri="{0D108BD9-81ED-4DB2-BD59-A6C34878D82A}">
                    <a16:rowId xmlns:a16="http://schemas.microsoft.com/office/drawing/2014/main" val="1154766034"/>
                  </a:ext>
                </a:extLst>
              </a:tr>
            </a:tbl>
          </a:graphicData>
        </a:graphic>
      </p:graphicFrame>
    </p:spTree>
    <p:extLst>
      <p:ext uri="{BB962C8B-B14F-4D97-AF65-F5344CB8AC3E}">
        <p14:creationId xmlns:p14="http://schemas.microsoft.com/office/powerpoint/2010/main" val="302440538"/>
      </p:ext>
    </p:extLst>
  </p:cSld>
  <p:clrMapOvr>
    <a:masterClrMapping/>
  </p:clrMapOvr>
  <p:transition spd="slow">
    <p:randomBar dir="vert"/>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41BA02-775D-28AC-E35E-BF1C1E59094E}"/>
              </a:ext>
            </a:extLst>
          </p:cNvPr>
          <p:cNvSpPr>
            <a:spLocks noGrp="1"/>
          </p:cNvSpPr>
          <p:nvPr>
            <p:ph type="title"/>
          </p:nvPr>
        </p:nvSpPr>
        <p:spPr/>
        <p:txBody>
          <a:bodyPr/>
          <a:lstStyle/>
          <a:p>
            <a:r>
              <a:rPr lang="en-GB" dirty="0"/>
              <a:t>Age Ranges.</a:t>
            </a:r>
          </a:p>
        </p:txBody>
      </p:sp>
      <p:sp>
        <p:nvSpPr>
          <p:cNvPr id="3" name="Content Placeholder 2">
            <a:extLst>
              <a:ext uri="{FF2B5EF4-FFF2-40B4-BE49-F238E27FC236}">
                <a16:creationId xmlns:a16="http://schemas.microsoft.com/office/drawing/2014/main" id="{55C250A1-4C30-E36D-AFDA-89980CDC7806}"/>
              </a:ext>
            </a:extLst>
          </p:cNvPr>
          <p:cNvSpPr>
            <a:spLocks noGrp="1"/>
          </p:cNvSpPr>
          <p:nvPr>
            <p:ph idx="1"/>
          </p:nvPr>
        </p:nvSpPr>
        <p:spPr/>
        <p:txBody>
          <a:bodyPr/>
          <a:lstStyle/>
          <a:p>
            <a:r>
              <a:rPr lang="en-GB" dirty="0"/>
              <a:t>Most single year group classes have an age range of approximately 12 months.</a:t>
            </a:r>
          </a:p>
          <a:p>
            <a:r>
              <a:rPr lang="en-GB" dirty="0"/>
              <a:t>This is significantly less in Mixed year group classes; it’s typically about 8 months – September to April for example.</a:t>
            </a:r>
          </a:p>
          <a:p>
            <a:r>
              <a:rPr lang="en-GB" dirty="0"/>
              <a:t>This means that, on average, the range of ability is less than in single year classes and therefore it becomes easier for teachers to plan for and deal with this range (the same is the case in relation to maturity levels and to social development).  This is a significant advantage.</a:t>
            </a:r>
          </a:p>
        </p:txBody>
      </p:sp>
    </p:spTree>
    <p:extLst>
      <p:ext uri="{BB962C8B-B14F-4D97-AF65-F5344CB8AC3E}">
        <p14:creationId xmlns:p14="http://schemas.microsoft.com/office/powerpoint/2010/main" val="1940649314"/>
      </p:ext>
    </p:extLst>
  </p:cSld>
  <p:clrMapOvr>
    <a:masterClrMapping/>
  </p:clrMapOvr>
  <p:transition spd="slow">
    <p:randomBar dir="vert"/>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677882-8207-41A0-82B8-3C7FEE78C0FE}"/>
              </a:ext>
            </a:extLst>
          </p:cNvPr>
          <p:cNvSpPr>
            <a:spLocks noGrp="1"/>
          </p:cNvSpPr>
          <p:nvPr>
            <p:ph type="title"/>
          </p:nvPr>
        </p:nvSpPr>
        <p:spPr/>
        <p:txBody>
          <a:bodyPr>
            <a:normAutofit/>
          </a:bodyPr>
          <a:lstStyle/>
          <a:p>
            <a:r>
              <a:rPr lang="en-GB" dirty="0"/>
              <a:t>What about change causing anxiety?</a:t>
            </a:r>
          </a:p>
        </p:txBody>
      </p:sp>
      <p:sp>
        <p:nvSpPr>
          <p:cNvPr id="3" name="Content Placeholder 2">
            <a:extLst>
              <a:ext uri="{FF2B5EF4-FFF2-40B4-BE49-F238E27FC236}">
                <a16:creationId xmlns:a16="http://schemas.microsoft.com/office/drawing/2014/main" id="{103B5B7C-E4A7-45EE-8BE4-9B5C560BB13D}"/>
              </a:ext>
            </a:extLst>
          </p:cNvPr>
          <p:cNvSpPr>
            <a:spLocks noGrp="1"/>
          </p:cNvSpPr>
          <p:nvPr>
            <p:ph idx="1"/>
          </p:nvPr>
        </p:nvSpPr>
        <p:spPr/>
        <p:txBody>
          <a:bodyPr>
            <a:normAutofit fontScale="85000" lnSpcReduction="20000"/>
          </a:bodyPr>
          <a:lstStyle/>
          <a:p>
            <a:r>
              <a:rPr lang="en-GB" dirty="0"/>
              <a:t>Firstly, our children are great at adapting and adjusting to change; they are resilient.</a:t>
            </a:r>
          </a:p>
          <a:p>
            <a:r>
              <a:rPr lang="en-GB" dirty="0"/>
              <a:t>They’ve already dealt with the most difficult transition, which is starting their Nursery provision and they’ve done so successfully!</a:t>
            </a:r>
          </a:p>
          <a:p>
            <a:r>
              <a:rPr lang="en-GB" dirty="0"/>
              <a:t>How should we address the issue of children for whom change causes anxiety?  We can decide that we’ll attempt to avoid any significant change or we can teach them how to deal with it; the latter must be the better.</a:t>
            </a:r>
          </a:p>
          <a:p>
            <a:r>
              <a:rPr lang="en-GB" dirty="0"/>
              <a:t>When our children transition into Year 7, they may be with a handful of children they know and dozens that they don’t know.  This can be difficult for some to deal with but it helps them if they’ve had some experience of dealing with change in school already.</a:t>
            </a:r>
          </a:p>
          <a:p>
            <a:endParaRPr lang="en-GB" dirty="0"/>
          </a:p>
        </p:txBody>
      </p:sp>
    </p:spTree>
    <p:extLst>
      <p:ext uri="{BB962C8B-B14F-4D97-AF65-F5344CB8AC3E}">
        <p14:creationId xmlns:p14="http://schemas.microsoft.com/office/powerpoint/2010/main" val="3364268523"/>
      </p:ext>
    </p:extLst>
  </p:cSld>
  <p:clrMapOvr>
    <a:masterClrMapping/>
  </p:clrMapOvr>
  <p:transition spd="slow">
    <p:randomBar dir="vert"/>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80AE82-0E46-2B39-C7B3-5A9A292903F9}"/>
              </a:ext>
            </a:extLst>
          </p:cNvPr>
          <p:cNvSpPr>
            <a:spLocks noGrp="1"/>
          </p:cNvSpPr>
          <p:nvPr>
            <p:ph type="title"/>
          </p:nvPr>
        </p:nvSpPr>
        <p:spPr/>
        <p:txBody>
          <a:bodyPr/>
          <a:lstStyle/>
          <a:p>
            <a:r>
              <a:rPr lang="en-GB" dirty="0"/>
              <a:t>In Summary.</a:t>
            </a:r>
          </a:p>
        </p:txBody>
      </p:sp>
      <p:sp>
        <p:nvSpPr>
          <p:cNvPr id="3" name="Content Placeholder 2">
            <a:extLst>
              <a:ext uri="{FF2B5EF4-FFF2-40B4-BE49-F238E27FC236}">
                <a16:creationId xmlns:a16="http://schemas.microsoft.com/office/drawing/2014/main" id="{990A26E5-E97D-089E-FE7A-A8241D55B6B0}"/>
              </a:ext>
            </a:extLst>
          </p:cNvPr>
          <p:cNvSpPr>
            <a:spLocks noGrp="1"/>
          </p:cNvSpPr>
          <p:nvPr>
            <p:ph idx="1"/>
          </p:nvPr>
        </p:nvSpPr>
        <p:spPr/>
        <p:txBody>
          <a:bodyPr/>
          <a:lstStyle/>
          <a:p>
            <a:r>
              <a:rPr lang="en-GB" dirty="0"/>
              <a:t>Mixed year group classes are every bit as successful as single year group classes.</a:t>
            </a:r>
          </a:p>
          <a:p>
            <a:r>
              <a:rPr lang="en-GB" dirty="0"/>
              <a:t>Arranging the classes by age creates a significantly shorter age range to deal with.</a:t>
            </a:r>
          </a:p>
          <a:p>
            <a:r>
              <a:rPr lang="en-GB" dirty="0"/>
              <a:t>No-one is ‘held back’.  There are high and low attaining children in every class.</a:t>
            </a:r>
          </a:p>
          <a:p>
            <a:r>
              <a:rPr lang="en-GB" dirty="0"/>
              <a:t>If we want to identify the most significant factor in how successful any class is, it’s the quality of the teacher by a country mile!</a:t>
            </a:r>
          </a:p>
        </p:txBody>
      </p:sp>
    </p:spTree>
    <p:extLst>
      <p:ext uri="{BB962C8B-B14F-4D97-AF65-F5344CB8AC3E}">
        <p14:creationId xmlns:p14="http://schemas.microsoft.com/office/powerpoint/2010/main" val="2409715608"/>
      </p:ext>
    </p:extLst>
  </p:cSld>
  <p:clrMapOvr>
    <a:masterClrMapping/>
  </p:clrMapOvr>
  <p:transition spd="slow">
    <p:randomBar dir="vert"/>
  </p:transition>
</p:sld>
</file>

<file path=ppt/theme/theme1.xml><?xml version="1.0" encoding="utf-8"?>
<a:theme xmlns:a="http://schemas.openxmlformats.org/drawingml/2006/main" name="AccentBoxVTI">
  <a:themeElements>
    <a:clrScheme name="AnalogousFromLightSeedRightStep">
      <a:dk1>
        <a:srgbClr val="000000"/>
      </a:dk1>
      <a:lt1>
        <a:srgbClr val="FFFFFF"/>
      </a:lt1>
      <a:dk2>
        <a:srgbClr val="413424"/>
      </a:dk2>
      <a:lt2>
        <a:srgbClr val="E2E5E8"/>
      </a:lt2>
      <a:accent1>
        <a:srgbClr val="D19651"/>
      </a:accent1>
      <a:accent2>
        <a:srgbClr val="A9A64F"/>
      </a:accent2>
      <a:accent3>
        <a:srgbClr val="90AB63"/>
      </a:accent3>
      <a:accent4>
        <a:srgbClr val="66B253"/>
      </a:accent4>
      <a:accent5>
        <a:srgbClr val="58B46B"/>
      </a:accent5>
      <a:accent6>
        <a:srgbClr val="53B28E"/>
      </a:accent6>
      <a:hlink>
        <a:srgbClr val="6283AA"/>
      </a:hlink>
      <a:folHlink>
        <a:srgbClr val="7F7F7F"/>
      </a:folHlink>
    </a:clrScheme>
    <a:fontScheme name="Avenir">
      <a:majorFont>
        <a:latin typeface="Neue Haas Grotesk Text Pro"/>
        <a:ea typeface=""/>
        <a:cs typeface=""/>
      </a:majorFont>
      <a:minorFont>
        <a:latin typeface="Neue Haas Grotesk Tex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ccentBoxVTI" id="{9F778A78-DC9A-453A-A82D-A75CAD503E15}" vid="{EA961113-7CC4-4569-8A6A-7BC2C1E2F401}"/>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06848FD624D7F4B9297DE5A439CED1F" ma:contentTypeVersion="12" ma:contentTypeDescription="Create a new document." ma:contentTypeScope="" ma:versionID="7152e6f1083323bb06b168cabcd64764">
  <xsd:schema xmlns:xsd="http://www.w3.org/2001/XMLSchema" xmlns:xs="http://www.w3.org/2001/XMLSchema" xmlns:p="http://schemas.microsoft.com/office/2006/metadata/properties" xmlns:ns2="8d011956-8813-40e6-83b0-9a6a149d04d8" xmlns:ns3="aaa61253-7236-4b30-a398-5d7f64d994d2" xmlns:ns4="bf13da40-30cf-417e-ab50-bd9731c29c83" targetNamespace="http://schemas.microsoft.com/office/2006/metadata/properties" ma:root="true" ma:fieldsID="06583a4aa3be0849c0c2b8b41e98653f" ns2:_="" ns3:_="" ns4:_="">
    <xsd:import namespace="8d011956-8813-40e6-83b0-9a6a149d04d8"/>
    <xsd:import namespace="aaa61253-7236-4b30-a398-5d7f64d994d2"/>
    <xsd:import namespace="bf13da40-30cf-417e-ab50-bd9731c29c83"/>
    <xsd:element name="properties">
      <xsd:complexType>
        <xsd:sequence>
          <xsd:element name="documentManagement">
            <xsd:complexType>
              <xsd:all>
                <xsd:element ref="ns2:MediaServiceMetadata" minOccurs="0"/>
                <xsd:element ref="ns2:MediaServiceFastMetadata"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DateTaken" minOccurs="0"/>
                <xsd:element ref="ns2:MediaServiceObjectDetectorVersions" minOccurs="0"/>
                <xsd:element ref="ns4:SharedWithUsers" minOccurs="0"/>
                <xsd:element ref="ns4: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d011956-8813-40e6-83b0-9a6a149d04d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lcf76f155ced4ddcb4097134ff3c332f" ma:index="11" nillable="true" ma:taxonomy="true" ma:internalName="lcf76f155ced4ddcb4097134ff3c332f" ma:taxonomyFieldName="MediaServiceImageTags" ma:displayName="Image Tags" ma:readOnly="false" ma:fieldId="{5cf76f15-5ced-4ddc-b409-7134ff3c332f}" ma:taxonomyMulti="true" ma:sspId="e8eb062c-d763-48f9-a1b1-826b13cffd46" ma:termSetId="09814cd3-568e-fe90-9814-8d621ff8fb84" ma:anchorId="fba54fb3-c3e1-fe81-a776-ca4b69148c4d" ma:open="true" ma:isKeyword="false">
      <xsd:complexType>
        <xsd:sequence>
          <xsd:element ref="pc:Terms" minOccurs="0" maxOccurs="1"/>
        </xsd:sequence>
      </xsd:complex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ServiceObjectDetectorVersions" ma:index="17"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aa61253-7236-4b30-a398-5d7f64d994d2" elementFormDefault="qualified">
    <xsd:import namespace="http://schemas.microsoft.com/office/2006/documentManagement/types"/>
    <xsd:import namespace="http://schemas.microsoft.com/office/infopath/2007/PartnerControls"/>
    <xsd:element name="TaxCatchAll" ma:index="12" nillable="true" ma:displayName="Taxonomy Catch All Column" ma:hidden="true" ma:list="{4bb64d18-e4ba-40c9-af52-6805e71c60a1}" ma:internalName="TaxCatchAll" ma:showField="CatchAllData" ma:web="aaa61253-7236-4b30-a398-5d7f64d994d2">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bf13da40-30cf-417e-ab50-bd9731c29c83"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aaa61253-7236-4b30-a398-5d7f64d994d2" xsi:nil="true"/>
    <lcf76f155ced4ddcb4097134ff3c332f xmlns="8d011956-8813-40e6-83b0-9a6a149d04d8">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8210892-64A1-4908-8879-9E37C5287AD0}"/>
</file>

<file path=customXml/itemProps2.xml><?xml version="1.0" encoding="utf-8"?>
<ds:datastoreItem xmlns:ds="http://schemas.openxmlformats.org/officeDocument/2006/customXml" ds:itemID="{EBBFBB34-F74D-4148-A6B2-610ADFB361A7}">
  <ds:schemaRefs>
    <ds:schemaRef ds:uri="http://schemas.microsoft.com/sharepoint/v3/contenttype/forms"/>
  </ds:schemaRefs>
</ds:datastoreItem>
</file>

<file path=customXml/itemProps3.xml><?xml version="1.0" encoding="utf-8"?>
<ds:datastoreItem xmlns:ds="http://schemas.openxmlformats.org/officeDocument/2006/customXml" ds:itemID="{0967216D-BA83-4229-BFB5-453F631220B5}">
  <ds:schemaRefs>
    <ds:schemaRef ds:uri="http://schemas.microsoft.com/office/2006/metadata/properties"/>
    <ds:schemaRef ds:uri="http://schemas.microsoft.com/office/2006/documentManagement/types"/>
    <ds:schemaRef ds:uri="http://schemas.microsoft.com/office/infopath/2007/PartnerControls"/>
    <ds:schemaRef ds:uri="59590a49-1c4b-4e9e-9e39-c071e80d3e24"/>
    <ds:schemaRef ds:uri="http://purl.org/dc/terms/"/>
    <ds:schemaRef ds:uri="http://www.w3.org/XML/1998/namespace"/>
    <ds:schemaRef ds:uri="http://purl.org/dc/dcmitype/"/>
    <ds:schemaRef ds:uri="c1647cf1-36fb-4e7a-b377-b47338a3cf7b"/>
    <ds:schemaRef ds:uri="http://purl.org/dc/elements/1.1/"/>
    <ds:schemaRef ds:uri="http://schemas.openxmlformats.org/package/2006/metadata/core-properties"/>
  </ds:schemaRefs>
</ds:datastoreItem>
</file>

<file path=docProps/app.xml><?xml version="1.0" encoding="utf-8"?>
<Properties xmlns="http://schemas.openxmlformats.org/officeDocument/2006/extended-properties" xmlns:vt="http://schemas.openxmlformats.org/officeDocument/2006/docPropsVTypes">
  <TotalTime>132</TotalTime>
  <Words>2001</Words>
  <Application>Microsoft Office PowerPoint</Application>
  <PresentationFormat>Widescreen</PresentationFormat>
  <Paragraphs>159</Paragraphs>
  <Slides>14</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14</vt:i4>
      </vt:variant>
    </vt:vector>
  </HeadingPairs>
  <TitlesOfParts>
    <vt:vector size="22" baseType="lpstr">
      <vt:lpstr>Arial</vt:lpstr>
      <vt:lpstr>Avenir Next LT Pro</vt:lpstr>
      <vt:lpstr>Calibri</vt:lpstr>
      <vt:lpstr>inherit</vt:lpstr>
      <vt:lpstr>Neue Haas Grotesk Text Pro</vt:lpstr>
      <vt:lpstr>Symbol</vt:lpstr>
      <vt:lpstr>Times New Roman</vt:lpstr>
      <vt:lpstr>AccentBoxVTI</vt:lpstr>
      <vt:lpstr>Parents’ Meeting, July 2023.</vt:lpstr>
      <vt:lpstr>The Context at our School.</vt:lpstr>
      <vt:lpstr>PowerPoint Presentation</vt:lpstr>
      <vt:lpstr>Why not Organise the Classes by Ability?</vt:lpstr>
      <vt:lpstr>Why is Organising Classes by Age a Good Idea?</vt:lpstr>
      <vt:lpstr>Domains/Topics.</vt:lpstr>
      <vt:lpstr>White Rose Maths</vt:lpstr>
      <vt:lpstr>Progression Models – Science.</vt:lpstr>
      <vt:lpstr>Progression Model – Geography.</vt:lpstr>
      <vt:lpstr>The LNF Drives Key Skills.</vt:lpstr>
      <vt:lpstr>The LNF Drives Key Skills.</vt:lpstr>
      <vt:lpstr>Age Ranges.</vt:lpstr>
      <vt:lpstr>What about change causing anxiety?</vt:lpstr>
      <vt:lpstr>In Summary.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Parents’ Meeting, July 2023.</dc:title>
  <dc:creator>Lyndon Watkins</dc:creator>
  <cp:lastModifiedBy>L Watkins (St Marys Catholic Primary School)</cp:lastModifiedBy>
  <cp:revision>10</cp:revision>
  <dcterms:created xsi:type="dcterms:W3CDTF">2023-07-11T19:42:48Z</dcterms:created>
  <dcterms:modified xsi:type="dcterms:W3CDTF">2023-07-19T10:52:47Z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0x0101007BF9725DA665814D8875CDF25DC9D7E3</vt:lpwstr>
  </property>
</Properties>
</file>